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64"/>
  </p:notesMasterIdLst>
  <p:handoutMasterIdLst>
    <p:handoutMasterId r:id="rId65"/>
  </p:handoutMasterIdLst>
  <p:sldIdLst>
    <p:sldId id="409" r:id="rId9"/>
    <p:sldId id="481" r:id="rId10"/>
    <p:sldId id="482" r:id="rId11"/>
    <p:sldId id="483" r:id="rId12"/>
    <p:sldId id="499" r:id="rId13"/>
    <p:sldId id="484" r:id="rId14"/>
    <p:sldId id="485" r:id="rId15"/>
    <p:sldId id="486" r:id="rId16"/>
    <p:sldId id="489" r:id="rId17"/>
    <p:sldId id="490" r:id="rId18"/>
    <p:sldId id="511" r:id="rId19"/>
    <p:sldId id="488" r:id="rId20"/>
    <p:sldId id="512" r:id="rId21"/>
    <p:sldId id="491" r:id="rId22"/>
    <p:sldId id="493" r:id="rId23"/>
    <p:sldId id="514" r:id="rId24"/>
    <p:sldId id="513" r:id="rId25"/>
    <p:sldId id="494" r:id="rId26"/>
    <p:sldId id="492" r:id="rId27"/>
    <p:sldId id="496" r:id="rId28"/>
    <p:sldId id="497" r:id="rId29"/>
    <p:sldId id="508" r:id="rId30"/>
    <p:sldId id="509" r:id="rId31"/>
    <p:sldId id="510" r:id="rId32"/>
    <p:sldId id="498" r:id="rId33"/>
    <p:sldId id="500" r:id="rId34"/>
    <p:sldId id="501" r:id="rId35"/>
    <p:sldId id="502" r:id="rId36"/>
    <p:sldId id="503" r:id="rId37"/>
    <p:sldId id="506" r:id="rId38"/>
    <p:sldId id="507" r:id="rId39"/>
    <p:sldId id="504" r:id="rId40"/>
    <p:sldId id="505" r:id="rId41"/>
    <p:sldId id="487" r:id="rId42"/>
    <p:sldId id="445" r:id="rId43"/>
    <p:sldId id="443" r:id="rId44"/>
    <p:sldId id="449" r:id="rId45"/>
    <p:sldId id="450" r:id="rId46"/>
    <p:sldId id="421" r:id="rId47"/>
    <p:sldId id="451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7" r:id="rId61"/>
    <p:sldId id="468" r:id="rId62"/>
    <p:sldId id="469" r:id="rId63"/>
  </p:sldIdLst>
  <p:sldSz cx="9144000" cy="5143500" type="screen16x9"/>
  <p:notesSz cx="6188075" cy="93202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481"/>
            <p14:sldId id="482"/>
            <p14:sldId id="483"/>
            <p14:sldId id="499"/>
            <p14:sldId id="484"/>
            <p14:sldId id="485"/>
            <p14:sldId id="486"/>
            <p14:sldId id="489"/>
            <p14:sldId id="490"/>
            <p14:sldId id="511"/>
            <p14:sldId id="488"/>
            <p14:sldId id="512"/>
            <p14:sldId id="491"/>
            <p14:sldId id="493"/>
            <p14:sldId id="514"/>
            <p14:sldId id="513"/>
            <p14:sldId id="494"/>
            <p14:sldId id="492"/>
            <p14:sldId id="496"/>
            <p14:sldId id="497"/>
            <p14:sldId id="508"/>
            <p14:sldId id="509"/>
            <p14:sldId id="510"/>
            <p14:sldId id="498"/>
            <p14:sldId id="500"/>
            <p14:sldId id="501"/>
            <p14:sldId id="502"/>
            <p14:sldId id="503"/>
            <p14:sldId id="506"/>
            <p14:sldId id="507"/>
            <p14:sldId id="504"/>
            <p14:sldId id="505"/>
            <p14:sldId id="487"/>
            <p14:sldId id="445"/>
            <p14:sldId id="443"/>
            <p14:sldId id="449"/>
            <p14:sldId id="450"/>
            <p14:sldId id="421"/>
            <p14:sldId id="451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howGuides="1">
      <p:cViewPr varScale="1">
        <p:scale>
          <a:sx n="190" d="100"/>
          <a:sy n="190" d="100"/>
        </p:scale>
        <p:origin x="210" y="624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l">
              <a:defRPr sz="11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505145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r">
              <a:defRPr sz="1100"/>
            </a:lvl1pPr>
          </a:lstStyle>
          <a:p>
            <a:fld id="{0971EF12-5369-4F7D-8386-2BAB2912270B}" type="datetimeFigureOut">
              <a:rPr lang="fr-FR" smtClean="0"/>
              <a:t>04/05/2021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l">
              <a:defRPr sz="11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505145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r">
              <a:defRPr sz="11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l">
              <a:defRPr sz="11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505145" y="1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04/05/2021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12700" y="698500"/>
            <a:ext cx="6213475" cy="3495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4776" tIns="42388" rIns="84776" bIns="42388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18808" y="4427102"/>
            <a:ext cx="4950460" cy="4194096"/>
          </a:xfrm>
          <a:prstGeom prst="rect">
            <a:avLst/>
          </a:prstGeom>
        </p:spPr>
        <p:txBody>
          <a:bodyPr vert="horz" lIns="84776" tIns="42388" rIns="84776" bIns="42388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l">
              <a:defRPr sz="11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505145" y="8852585"/>
            <a:ext cx="2681499" cy="466011"/>
          </a:xfrm>
          <a:prstGeom prst="rect">
            <a:avLst/>
          </a:prstGeom>
        </p:spPr>
        <p:txBody>
          <a:bodyPr vert="horz" lIns="84776" tIns="42388" rIns="84776" bIns="42388" rtlCol="0" anchor="b"/>
          <a:lstStyle>
            <a:lvl1pPr algn="r">
              <a:defRPr sz="11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– 5 </a:t>
            </a:r>
            <a:r>
              <a:rPr lang="en-US" dirty="0" err="1" smtClean="0"/>
              <a:t>nov.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graph_repr_list.PNG" TargetMode="External"/><Relationship Id="rId2" Type="http://schemas.openxmlformats.org/officeDocument/2006/relationships/image" Target="file:///E:\github\cours_comp\graph_repr_1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graph_repr_matrix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wolfram_TravelingSalesmanProblem_1000.gif" TargetMode="External"/><Relationship Id="rId2" Type="http://schemas.openxmlformats.org/officeDocument/2006/relationships/image" Target="file:///E:\github\cours_comp\wolfram_HamiltonianPlatonicCycles_751.gi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ODSA_tsp_2.PNG" TargetMode="External"/><Relationship Id="rId5" Type="http://schemas.openxmlformats.org/officeDocument/2006/relationships/image" Target="file:///E:\github\cours_comp\ODSA_tsp_1.PNG" TargetMode="External"/><Relationship Id="rId4" Type="http://schemas.openxmlformats.org/officeDocument/2006/relationships/image" Target="file:///E:\github\cours_comp\ODSA_hamcyc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erickson_circuit_2.PNG" TargetMode="External"/><Relationship Id="rId2" Type="http://schemas.openxmlformats.org/officeDocument/2006/relationships/image" Target="file:///E:\github\cours_comp\erickson_circuit_1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rickson_circuit_4.PNG" TargetMode="External"/><Relationship Id="rId4" Type="http://schemas.openxmlformats.org/officeDocument/2006/relationships/image" Target="file:///E:\github\cours_comp\erickson_circuit_3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asse-science_sat_col.pn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emaine_mario_NPHard.PNG" TargetMode="External"/><Relationship Id="rId2" Type="http://schemas.openxmlformats.org/officeDocument/2006/relationships/image" Target="file:///E:\github\cours_comp\demaine_mario_NPHard_0.PNG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Turing_Machine_Model_Davey_2012.jpg" TargetMode="External"/><Relationship Id="rId2" Type="http://schemas.openxmlformats.org/officeDocument/2006/relationships/image" Target="file:///E:\github\cours_comp\Turing-statue-Bletchley_11.jp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file:///E:\github\cours_comp\36_turing_2.PNG" TargetMode="External"/><Relationship Id="rId5" Type="http://schemas.openxmlformats.org/officeDocument/2006/relationships/image" Target="file:///E:\github\cours_comp\36_turing_1.PNG" TargetMode="External"/><Relationship Id="rId4" Type="http://schemas.openxmlformats.org/officeDocument/2006/relationships/image" Target="file:///E:\github\cours_comp\350px-Difference_between_deterministic_and_Nondeterministic.svg.pn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1_martin_NFA.PNG" TargetMode="External"/><Relationship Id="rId2" Type="http://schemas.openxmlformats.org/officeDocument/2006/relationships/image" Target="file:///E:\github\cours_comp\bash_regexp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11_martin_NFA_parsetree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langages_et_accepteurs.jpg" TargetMode="External"/><Relationship Id="rId2" Type="http://schemas.openxmlformats.org/officeDocument/2006/relationships/image" Target="file:///E:\github\cours_comp\Hierarchie_chomsky.sv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chomskey.p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emoji_facebook_loudly-crying-face_1f62d.png" TargetMode="External"/><Relationship Id="rId4" Type="http://schemas.openxmlformats.org/officeDocument/2006/relationships/image" Target="file:///E:\github\cours_comp\emoji_facebook_smiling-face-with-open-mouth-and-smiling-eyes_1f604.p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annealing_1.PNG" TargetMode="External"/><Relationship Id="rId2" Type="http://schemas.openxmlformats.org/officeDocument/2006/relationships/hyperlink" Target="https://www.youtube.com/watch?v=iaq_Fpr4KZc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annealing_fujitsu_2.png" TargetMode="External"/><Relationship Id="rId4" Type="http://schemas.openxmlformats.org/officeDocument/2006/relationships/image" Target="file:///E:\github\cours_comp\annealing_fujitsu_1.png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7_krzakala_montanari.PNG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8_committee_machine_1.PNG" TargetMode="External"/><Relationship Id="rId2" Type="http://schemas.openxmlformats.org/officeDocument/2006/relationships/image" Target="file:///E:\github\cours_comp\18_committee_machine_2.PNG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09_krzakala_zdeborava.PNG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19_scalefree_solver_times.PNG" TargetMode="External"/><Relationship Id="rId2" Type="http://schemas.openxmlformats.org/officeDocument/2006/relationships/image" Target="file:///E:\github\cours_comp\19_scalefree_proportion_of_satisf_formulas.PNG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VaughanPratt.JPG" TargetMode="External"/><Relationship Id="rId2" Type="http://schemas.openxmlformats.org/officeDocument/2006/relationships/image" Target="file:///E:\github\cours_comp\pratt_paper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pratt_wolfram_certificate_txt.PNG" TargetMode="Externa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puissances.png" TargetMode="Externa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file:///E:\github\cours_comp\expo.png" TargetMode="Externa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220px-Carl_Friedrich_Gauss_1840_by_Jensen.jpg" TargetMode="External"/><Relationship Id="rId2" Type="http://schemas.openxmlformats.org/officeDocument/2006/relationships/image" Target="file:///E:\github\cours_comp\multiplication_nlogn.PNG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file:///E:\github\cours_comp\170px-VStrassen_19791026_340.jpg" TargetMode="External"/><Relationship Id="rId4" Type="http://schemas.openxmlformats.org/officeDocument/2006/relationships/image" Target="file:///E:\github\cours_comp\Anatolii_Karatsuba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E:\github\cours_comp\dwave_map_coloring_CSP4colors1.png" TargetMode="External"/><Relationship Id="rId2" Type="http://schemas.openxmlformats.org/officeDocument/2006/relationships/image" Target="file:///E:\github\cours_comp\dwave_Problem_MapColoring.png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file:///E:\github\cours_comp\sudoku_graph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375506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32444" y="3399842"/>
            <a:ext cx="8136000" cy="502556"/>
          </a:xfrm>
        </p:spPr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 mai 2021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3060141" y="1656197"/>
            <a:ext cx="3024336" cy="14686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LES solveurs de contraintes,</a:t>
            </a:r>
          </a:p>
          <a:p>
            <a:r>
              <a:rPr lang="fr-FR" sz="2000" dirty="0" smtClean="0"/>
              <a:t>Et comment gagner 1 MILLION ($)</a:t>
            </a:r>
          </a:p>
          <a:p>
            <a:r>
              <a:rPr lang="fr-FR" sz="1200" dirty="0" smtClean="0"/>
              <a:t>[</a:t>
            </a:r>
            <a:r>
              <a:rPr lang="fr-FR" sz="1200" u="sng" dirty="0" smtClean="0"/>
              <a:t>2ième partie</a:t>
            </a:r>
            <a:r>
              <a:rPr lang="fr-FR" sz="1200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1203598"/>
            <a:ext cx="2154498" cy="14285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3" y="2140818"/>
            <a:ext cx="2352675" cy="194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43084" y="150888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Chiller" panose="04020404031007020602" pitchFamily="82" charset="0"/>
              </a:rPr>
              <a:t>P = NP ?</a:t>
            </a:r>
            <a:endParaRPr lang="fr-FR" sz="2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C’est quoi un </a:t>
            </a:r>
            <a:r>
              <a:rPr lang="fr-FR" dirty="0"/>
              <a:t>graphes </a:t>
            </a:r>
            <a:r>
              <a:rPr lang="fr-FR" dirty="0" smtClean="0"/>
              <a:t>? Et quelle est sa taille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70732" y="822298"/>
            <a:ext cx="2135698" cy="288032"/>
          </a:xfrm>
        </p:spPr>
        <p:txBody>
          <a:bodyPr/>
          <a:lstStyle/>
          <a:p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71500" y="1412333"/>
            <a:ext cx="3134162" cy="28960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371682" y="1166616"/>
            <a:ext cx="2400635" cy="28102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124300" y="873609"/>
            <a:ext cx="2781688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Déconfinons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719554" y="3486671"/>
            <a:ext cx="1116124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polynomial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-72516" y="848242"/>
            <a:ext cx="4505325" cy="971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315333" y="15466"/>
            <a:ext cx="4829175" cy="25527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-508" y="2543200"/>
            <a:ext cx="2484276" cy="21887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071464" y="2595628"/>
            <a:ext cx="2516760" cy="21492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696236" y="2565388"/>
            <a:ext cx="2447764" cy="2166602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683568" y="2002766"/>
            <a:ext cx="1919674" cy="3240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Cycle </a:t>
            </a:r>
            <a:r>
              <a:rPr lang="fr-FR" dirty="0" err="1" smtClean="0"/>
              <a:t>hamiltonien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 bwMode="gray">
          <a:xfrm>
            <a:off x="5796855" y="57326"/>
            <a:ext cx="2663577" cy="5702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Voyageur de commerce</a:t>
            </a:r>
          </a:p>
          <a:p>
            <a:r>
              <a:rPr lang="fr-FR" dirty="0" smtClean="0"/>
              <a:t>Décision vs. Optimisation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2719554" y="3399842"/>
            <a:ext cx="111612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2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(1/2)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932040" y="3835363"/>
            <a:ext cx="2952328" cy="593912"/>
          </a:xfrm>
        </p:spPr>
        <p:txBody>
          <a:bodyPr/>
          <a:lstStyle/>
          <a:p>
            <a:r>
              <a:rPr lang="fr-FR" dirty="0" smtClean="0"/>
              <a:t>3-sat : 2</a:t>
            </a:r>
            <a:r>
              <a:rPr lang="fr-FR" baseline="30000" dirty="0" smtClean="0"/>
              <a:t>3</a:t>
            </a:r>
            <a:r>
              <a:rPr lang="fr-FR" dirty="0" smtClean="0"/>
              <a:t> C</a:t>
            </a:r>
            <a:r>
              <a:rPr lang="fr-FR" baseline="30000" dirty="0" smtClean="0"/>
              <a:t>3</a:t>
            </a:r>
            <a:r>
              <a:rPr lang="fr-FR" baseline="-25000" dirty="0" smtClean="0"/>
              <a:t>n</a:t>
            </a:r>
            <a:r>
              <a:rPr lang="fr-FR" dirty="0" smtClean="0"/>
              <a:t> clauses max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645925" y="951163"/>
            <a:ext cx="3757858" cy="186205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406952" y="810533"/>
            <a:ext cx="4100946" cy="19772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089739" y="2878759"/>
            <a:ext cx="6628088" cy="6712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3031" y="3093610"/>
            <a:ext cx="3142565" cy="13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9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Soyons un peu logiques ! (2/2)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019574" cy="28803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887924" y="231490"/>
            <a:ext cx="5077575" cy="37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Super Mario </a:t>
            </a:r>
            <a:r>
              <a:rPr lang="fr-FR" dirty="0" err="1" smtClean="0"/>
              <a:t>Bros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77297" y="774072"/>
            <a:ext cx="1235598" cy="360040"/>
          </a:xfrm>
        </p:spPr>
        <p:txBody>
          <a:bodyPr/>
          <a:lstStyle/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1859" y="1602161"/>
            <a:ext cx="3640041" cy="316583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275855" y="15466"/>
            <a:ext cx="5878077" cy="37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Interlude : le « non-déterminisme » (1/4) : Turing (1936)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094752" y="15465"/>
            <a:ext cx="1049756" cy="158417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516216" y="2773878"/>
            <a:ext cx="2494032" cy="166268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32837" y="2773878"/>
            <a:ext cx="3333750" cy="1971675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34035" y="878758"/>
            <a:ext cx="997605" cy="359741"/>
          </a:xfrm>
        </p:spPr>
        <p:txBody>
          <a:bodyPr/>
          <a:lstStyle/>
          <a:p>
            <a:r>
              <a:rPr lang="fr-FR" dirty="0" smtClean="0"/>
              <a:t>xx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1547664" y="894123"/>
            <a:ext cx="5796136" cy="1119895"/>
            <a:chOff x="1547664" y="894123"/>
            <a:chExt cx="5796136" cy="1119895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1547664" y="894123"/>
              <a:ext cx="5796136" cy="111989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40152" y="1793389"/>
              <a:ext cx="1368152" cy="202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0" y="2078299"/>
            <a:ext cx="9144000" cy="16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Interlude : le « non-déterminisme » (1/2) : Turing (1936)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334035" y="878758"/>
            <a:ext cx="997605" cy="359741"/>
          </a:xfrm>
        </p:spPr>
        <p:txBody>
          <a:bodyPr/>
          <a:lstStyle/>
          <a:p>
            <a:r>
              <a:rPr lang="fr-FR" dirty="0" smtClean="0"/>
              <a:t>xx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8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3" y="411163"/>
            <a:ext cx="5184576" cy="640620"/>
          </a:xfrm>
        </p:spPr>
        <p:txBody>
          <a:bodyPr/>
          <a:lstStyle/>
          <a:p>
            <a:r>
              <a:rPr lang="fr-FR" dirty="0" smtClean="0"/>
              <a:t>Interlude : le « non-déterminisme » (2/3) : 1959 : Rabin &amp; Scott, </a:t>
            </a:r>
            <a:r>
              <a:rPr lang="fr-FR" dirty="0" err="1" smtClean="0"/>
              <a:t>Shepherdson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9298" y="1246896"/>
            <a:ext cx="1055577" cy="218037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1540056"/>
            <a:ext cx="3667637" cy="285789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3943491" y="1565364"/>
            <a:ext cx="2464713" cy="21945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6840252" y="2708"/>
            <a:ext cx="2304256" cy="47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5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Interlude : le « non-déterminisme » </a:t>
            </a:r>
            <a:r>
              <a:rPr lang="fr-FR" dirty="0" smtClean="0"/>
              <a:t>(2/2</a:t>
            </a:r>
            <a:r>
              <a:rPr lang="fr-FR" dirty="0"/>
              <a:t>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5112060" y="339502"/>
            <a:ext cx="3166046" cy="348265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82771" y="681163"/>
            <a:ext cx="2443582" cy="14295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827584" y="2255165"/>
            <a:ext cx="3576469" cy="2448303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348071" y="1095586"/>
            <a:ext cx="4115918" cy="11521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1936 Turing « choice automata »</a:t>
            </a:r>
          </a:p>
          <a:p>
            <a:r>
              <a:rPr lang="fr-FR" smtClean="0"/>
              <a:t>1959 Rabin &amp; Scott</a:t>
            </a:r>
          </a:p>
          <a:p>
            <a:r>
              <a:rPr lang="fr-FR" smtClean="0"/>
              <a:t>1962-63  Chomsky &amp; Schützenberger</a:t>
            </a:r>
          </a:p>
          <a:p>
            <a:r>
              <a:rPr lang="fr-FR" smtClean="0"/>
              <a:t>1964 Kuroda</a:t>
            </a:r>
          </a:p>
          <a:p>
            <a:endParaRPr lang="fr-FR" smtClean="0"/>
          </a:p>
          <a:p>
            <a:pPr lvl="1"/>
            <a:endParaRPr lang="fr-FR" smtClean="0"/>
          </a:p>
          <a:p>
            <a:pPr lvl="1"/>
            <a:endParaRPr lang="fr-FR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6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Résumons : Le paysage avant le 6 mai 1971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Certains </a:t>
            </a:r>
            <a:r>
              <a:rPr lang="fr-FR" dirty="0" err="1" smtClean="0"/>
              <a:t>pbs</a:t>
            </a:r>
            <a:r>
              <a:rPr lang="fr-FR" dirty="0" smtClean="0"/>
              <a:t> sont </a:t>
            </a:r>
            <a:r>
              <a:rPr lang="fr-FR" dirty="0" err="1" smtClean="0"/>
              <a:t>equivalents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 smtClean="0"/>
              <a:t>NDTM : ???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5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Faisons un achat sur internet 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2760898"/>
            <a:ext cx="4428491" cy="1575048"/>
          </a:xfrm>
        </p:spPr>
        <p:txBody>
          <a:bodyPr/>
          <a:lstStyle/>
          <a:p>
            <a:r>
              <a:rPr lang="fr-FR" dirty="0" smtClean="0"/>
              <a:t>Fonction « A sens unique »       («  One-</a:t>
            </a:r>
            <a:r>
              <a:rPr lang="fr-FR" dirty="0" err="1" smtClean="0"/>
              <a:t>way</a:t>
            </a:r>
            <a:r>
              <a:rPr lang="fr-FR" dirty="0" smtClean="0"/>
              <a:t> »)</a:t>
            </a:r>
          </a:p>
          <a:p>
            <a:pPr lvl="1"/>
            <a:r>
              <a:rPr lang="fr-FR" dirty="0" smtClean="0"/>
              <a:t>Produit :          FACILE</a:t>
            </a:r>
          </a:p>
          <a:p>
            <a:pPr lvl="1"/>
            <a:r>
              <a:rPr lang="fr-FR" dirty="0" smtClean="0"/>
              <a:t>Factorisation : DIFFICILE  …</a:t>
            </a:r>
          </a:p>
          <a:p>
            <a:pPr lvl="2"/>
            <a:r>
              <a:rPr lang="fr-FR" dirty="0" smtClean="0"/>
              <a:t>… ou pas ????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SI une fonction « One-</a:t>
            </a:r>
            <a:r>
              <a:rPr lang="fr-FR" dirty="0" err="1" smtClean="0"/>
              <a:t>way</a:t>
            </a:r>
            <a:r>
              <a:rPr lang="fr-FR" dirty="0" smtClean="0"/>
              <a:t> » existe …</a:t>
            </a:r>
          </a:p>
          <a:p>
            <a:r>
              <a:rPr lang="fr-FR" dirty="0" smtClean="0"/>
              <a:t>… ALORS</a:t>
            </a:r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dirty="0" smtClean="0">
                <a:sym typeface="Wingdings" panose="05000000000000000000" pitchFamily="2" charset="2"/>
              </a:rPr>
              <a:t>  P </a:t>
            </a:r>
            <a:r>
              <a:rPr lang="fr-FR" dirty="0" smtClean="0">
                <a:sym typeface="Symbol" panose="05050102010706020507" pitchFamily="18" charset="2"/>
              </a:rPr>
              <a:t></a:t>
            </a:r>
            <a:r>
              <a:rPr lang="fr-FR" dirty="0" smtClean="0">
                <a:sym typeface="Wingdings" panose="05000000000000000000" pitchFamily="2" charset="2"/>
              </a:rPr>
              <a:t> NP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60" y="824271"/>
            <a:ext cx="2199903" cy="124342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828752"/>
            <a:ext cx="4781550" cy="1238250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878797" y="1851670"/>
            <a:ext cx="1961455" cy="464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535996" y="2139702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289589997896663358893448442920449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381666" y="4155926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12345678987654373 * </a:t>
            </a:r>
            <a:r>
              <a:rPr lang="fr-FR" dirty="0"/>
              <a:t>23456789876543213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572000" y="2580878"/>
            <a:ext cx="1143000" cy="1143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8001508" y="2581042"/>
            <a:ext cx="1143000" cy="1143000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 flipV="1">
            <a:off x="601216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7452320" y="2580878"/>
            <a:ext cx="0" cy="144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715000" y="3075806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200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6804248" y="3075806"/>
            <a:ext cx="122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2 milliards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5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  <p:bldP spid="9" grpId="0"/>
      <p:bldP spid="13" grpId="0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 4 mai 1971 à 15h (Shaker </a:t>
            </a:r>
            <a:r>
              <a:rPr lang="fr-FR" dirty="0" err="1" smtClean="0"/>
              <a:t>Heights</a:t>
            </a:r>
            <a:r>
              <a:rPr lang="fr-FR" dirty="0" smtClean="0"/>
              <a:t> [Cleveland], Ohio) : Stephen Cook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1982 : le recuit « simulé » (« </a:t>
            </a:r>
            <a:r>
              <a:rPr lang="fr-FR" dirty="0" err="1" smtClean="0"/>
              <a:t>simulated</a:t>
            </a:r>
            <a:r>
              <a:rPr lang="fr-FR" dirty="0" smtClean="0"/>
              <a:t> » </a:t>
            </a:r>
            <a:r>
              <a:rPr lang="fr-FR" dirty="0" err="1" smtClean="0"/>
              <a:t>annealing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329978" y="867127"/>
            <a:ext cx="4331942" cy="3240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www.youtube.com/watch?v=iaq_Fpr4KZc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932040" y="1755200"/>
            <a:ext cx="3961135" cy="286918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598" y="1287753"/>
            <a:ext cx="4456398" cy="109579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0" y="2963308"/>
            <a:ext cx="4535996" cy="12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Karp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Où sont les problèmes difficiles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7" name="Picture 301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5504" y="0"/>
            <a:ext cx="6592788" cy="482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22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Les physiciens s’en mêlent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441553" y="27340"/>
            <a:ext cx="1451622" cy="39604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714534" y="1023578"/>
            <a:ext cx="4648203" cy="3051167"/>
            <a:chOff x="1714534" y="1023578"/>
            <a:chExt cx="4648203" cy="305116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733584" y="1042628"/>
              <a:ext cx="4614865" cy="301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173358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6" name="Freeform 150"/>
            <p:cNvSpPr>
              <a:spLocks/>
            </p:cNvSpPr>
            <p:nvPr/>
          </p:nvSpPr>
          <p:spPr bwMode="auto">
            <a:xfrm>
              <a:off x="1963771" y="1042628"/>
              <a:ext cx="233363" cy="0"/>
            </a:xfrm>
            <a:custGeom>
              <a:avLst/>
              <a:gdLst>
                <a:gd name="T0" fmla="*/ 0 w 147"/>
                <a:gd name="T1" fmla="*/ 73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3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2197134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2427322" y="104262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2655922" y="104262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0" name="Freeform 154"/>
            <p:cNvSpPr>
              <a:spLocks/>
            </p:cNvSpPr>
            <p:nvPr/>
          </p:nvSpPr>
          <p:spPr bwMode="auto">
            <a:xfrm>
              <a:off x="2886109" y="1042628"/>
              <a:ext cx="234950" cy="0"/>
            </a:xfrm>
            <a:custGeom>
              <a:avLst/>
              <a:gdLst>
                <a:gd name="T0" fmla="*/ 0 w 148"/>
                <a:gd name="T1" fmla="*/ 74 w 148"/>
                <a:gd name="T2" fmla="*/ 148 w 1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8">
                  <a:moveTo>
                    <a:pt x="0" y="0"/>
                  </a:moveTo>
                  <a:lnTo>
                    <a:pt x="74" y="0"/>
                  </a:lnTo>
                  <a:lnTo>
                    <a:pt x="148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1" name="Freeform 155"/>
            <p:cNvSpPr>
              <a:spLocks/>
            </p:cNvSpPr>
            <p:nvPr/>
          </p:nvSpPr>
          <p:spPr bwMode="auto">
            <a:xfrm>
              <a:off x="3121059" y="1037865"/>
              <a:ext cx="228600" cy="9525"/>
            </a:xfrm>
            <a:custGeom>
              <a:avLst/>
              <a:gdLst>
                <a:gd name="T0" fmla="*/ 0 w 144"/>
                <a:gd name="T1" fmla="*/ 3 h 6"/>
                <a:gd name="T2" fmla="*/ 37 w 144"/>
                <a:gd name="T3" fmla="*/ 3 h 6"/>
                <a:gd name="T4" fmla="*/ 73 w 144"/>
                <a:gd name="T5" fmla="*/ 0 h 6"/>
                <a:gd name="T6" fmla="*/ 107 w 144"/>
                <a:gd name="T7" fmla="*/ 0 h 6"/>
                <a:gd name="T8" fmla="*/ 144 w 14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">
                  <a:moveTo>
                    <a:pt x="0" y="3"/>
                  </a:moveTo>
                  <a:lnTo>
                    <a:pt x="37" y="3"/>
                  </a:lnTo>
                  <a:lnTo>
                    <a:pt x="73" y="0"/>
                  </a:lnTo>
                  <a:lnTo>
                    <a:pt x="107" y="0"/>
                  </a:lnTo>
                  <a:lnTo>
                    <a:pt x="144" y="6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2" name="Freeform 156"/>
            <p:cNvSpPr>
              <a:spLocks/>
            </p:cNvSpPr>
            <p:nvPr/>
          </p:nvSpPr>
          <p:spPr bwMode="auto">
            <a:xfrm>
              <a:off x="3349660" y="1047390"/>
              <a:ext cx="230188" cy="112712"/>
            </a:xfrm>
            <a:custGeom>
              <a:avLst/>
              <a:gdLst>
                <a:gd name="T0" fmla="*/ 0 w 145"/>
                <a:gd name="T1" fmla="*/ 0 h 71"/>
                <a:gd name="T2" fmla="*/ 16 w 145"/>
                <a:gd name="T3" fmla="*/ 3 h 71"/>
                <a:gd name="T4" fmla="*/ 34 w 145"/>
                <a:gd name="T5" fmla="*/ 6 h 71"/>
                <a:gd name="T6" fmla="*/ 52 w 145"/>
                <a:gd name="T7" fmla="*/ 9 h 71"/>
                <a:gd name="T8" fmla="*/ 71 w 145"/>
                <a:gd name="T9" fmla="*/ 12 h 71"/>
                <a:gd name="T10" fmla="*/ 92 w 145"/>
                <a:gd name="T11" fmla="*/ 22 h 71"/>
                <a:gd name="T12" fmla="*/ 111 w 145"/>
                <a:gd name="T13" fmla="*/ 31 h 71"/>
                <a:gd name="T14" fmla="*/ 129 w 145"/>
                <a:gd name="T15" fmla="*/ 49 h 71"/>
                <a:gd name="T16" fmla="*/ 145 w 145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71">
                  <a:moveTo>
                    <a:pt x="0" y="0"/>
                  </a:moveTo>
                  <a:lnTo>
                    <a:pt x="16" y="3"/>
                  </a:lnTo>
                  <a:lnTo>
                    <a:pt x="34" y="6"/>
                  </a:lnTo>
                  <a:lnTo>
                    <a:pt x="52" y="9"/>
                  </a:lnTo>
                  <a:lnTo>
                    <a:pt x="71" y="12"/>
                  </a:lnTo>
                  <a:lnTo>
                    <a:pt x="92" y="22"/>
                  </a:lnTo>
                  <a:lnTo>
                    <a:pt x="111" y="31"/>
                  </a:lnTo>
                  <a:lnTo>
                    <a:pt x="129" y="49"/>
                  </a:lnTo>
                  <a:lnTo>
                    <a:pt x="145" y="7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3" name="Freeform 157"/>
            <p:cNvSpPr>
              <a:spLocks/>
            </p:cNvSpPr>
            <p:nvPr/>
          </p:nvSpPr>
          <p:spPr bwMode="auto">
            <a:xfrm>
              <a:off x="3579847" y="1160102"/>
              <a:ext cx="228600" cy="717548"/>
            </a:xfrm>
            <a:custGeom>
              <a:avLst/>
              <a:gdLst>
                <a:gd name="T0" fmla="*/ 0 w 144"/>
                <a:gd name="T1" fmla="*/ 0 h 452"/>
                <a:gd name="T2" fmla="*/ 18 w 144"/>
                <a:gd name="T3" fmla="*/ 37 h 452"/>
                <a:gd name="T4" fmla="*/ 37 w 144"/>
                <a:gd name="T5" fmla="*/ 80 h 452"/>
                <a:gd name="T6" fmla="*/ 55 w 144"/>
                <a:gd name="T7" fmla="*/ 129 h 452"/>
                <a:gd name="T8" fmla="*/ 71 w 144"/>
                <a:gd name="T9" fmla="*/ 184 h 452"/>
                <a:gd name="T10" fmla="*/ 89 w 144"/>
                <a:gd name="T11" fmla="*/ 246 h 452"/>
                <a:gd name="T12" fmla="*/ 107 w 144"/>
                <a:gd name="T13" fmla="*/ 310 h 452"/>
                <a:gd name="T14" fmla="*/ 126 w 144"/>
                <a:gd name="T15" fmla="*/ 378 h 452"/>
                <a:gd name="T16" fmla="*/ 144 w 144"/>
                <a:gd name="T17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452">
                  <a:moveTo>
                    <a:pt x="0" y="0"/>
                  </a:moveTo>
                  <a:lnTo>
                    <a:pt x="18" y="37"/>
                  </a:lnTo>
                  <a:lnTo>
                    <a:pt x="37" y="80"/>
                  </a:lnTo>
                  <a:lnTo>
                    <a:pt x="55" y="129"/>
                  </a:lnTo>
                  <a:lnTo>
                    <a:pt x="71" y="184"/>
                  </a:lnTo>
                  <a:lnTo>
                    <a:pt x="89" y="246"/>
                  </a:lnTo>
                  <a:lnTo>
                    <a:pt x="107" y="310"/>
                  </a:lnTo>
                  <a:lnTo>
                    <a:pt x="126" y="378"/>
                  </a:lnTo>
                  <a:lnTo>
                    <a:pt x="144" y="452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4" name="Freeform 158"/>
            <p:cNvSpPr>
              <a:spLocks/>
            </p:cNvSpPr>
            <p:nvPr/>
          </p:nvSpPr>
          <p:spPr bwMode="auto">
            <a:xfrm>
              <a:off x="3808447" y="1877651"/>
              <a:ext cx="234950" cy="1176335"/>
            </a:xfrm>
            <a:custGeom>
              <a:avLst/>
              <a:gdLst>
                <a:gd name="T0" fmla="*/ 0 w 148"/>
                <a:gd name="T1" fmla="*/ 0 h 741"/>
                <a:gd name="T2" fmla="*/ 10 w 148"/>
                <a:gd name="T3" fmla="*/ 40 h 741"/>
                <a:gd name="T4" fmla="*/ 19 w 148"/>
                <a:gd name="T5" fmla="*/ 80 h 741"/>
                <a:gd name="T6" fmla="*/ 28 w 148"/>
                <a:gd name="T7" fmla="*/ 126 h 741"/>
                <a:gd name="T8" fmla="*/ 37 w 148"/>
                <a:gd name="T9" fmla="*/ 172 h 741"/>
                <a:gd name="T10" fmla="*/ 56 w 148"/>
                <a:gd name="T11" fmla="*/ 268 h 741"/>
                <a:gd name="T12" fmla="*/ 74 w 148"/>
                <a:gd name="T13" fmla="*/ 369 h 741"/>
                <a:gd name="T14" fmla="*/ 93 w 148"/>
                <a:gd name="T15" fmla="*/ 471 h 741"/>
                <a:gd name="T16" fmla="*/ 111 w 148"/>
                <a:gd name="T17" fmla="*/ 566 h 741"/>
                <a:gd name="T18" fmla="*/ 120 w 148"/>
                <a:gd name="T19" fmla="*/ 615 h 741"/>
                <a:gd name="T20" fmla="*/ 130 w 148"/>
                <a:gd name="T21" fmla="*/ 658 h 741"/>
                <a:gd name="T22" fmla="*/ 139 w 148"/>
                <a:gd name="T23" fmla="*/ 701 h 741"/>
                <a:gd name="T24" fmla="*/ 148 w 148"/>
                <a:gd name="T25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741">
                  <a:moveTo>
                    <a:pt x="0" y="0"/>
                  </a:moveTo>
                  <a:lnTo>
                    <a:pt x="10" y="40"/>
                  </a:lnTo>
                  <a:lnTo>
                    <a:pt x="19" y="80"/>
                  </a:lnTo>
                  <a:lnTo>
                    <a:pt x="28" y="126"/>
                  </a:lnTo>
                  <a:lnTo>
                    <a:pt x="37" y="172"/>
                  </a:lnTo>
                  <a:lnTo>
                    <a:pt x="56" y="268"/>
                  </a:lnTo>
                  <a:lnTo>
                    <a:pt x="74" y="369"/>
                  </a:lnTo>
                  <a:lnTo>
                    <a:pt x="93" y="471"/>
                  </a:lnTo>
                  <a:lnTo>
                    <a:pt x="111" y="566"/>
                  </a:lnTo>
                  <a:lnTo>
                    <a:pt x="120" y="615"/>
                  </a:lnTo>
                  <a:lnTo>
                    <a:pt x="130" y="658"/>
                  </a:lnTo>
                  <a:lnTo>
                    <a:pt x="139" y="701"/>
                  </a:lnTo>
                  <a:lnTo>
                    <a:pt x="148" y="74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5" name="Freeform 159"/>
            <p:cNvSpPr>
              <a:spLocks/>
            </p:cNvSpPr>
            <p:nvPr/>
          </p:nvSpPr>
          <p:spPr bwMode="auto">
            <a:xfrm>
              <a:off x="4043397" y="3053985"/>
              <a:ext cx="230188" cy="776286"/>
            </a:xfrm>
            <a:custGeom>
              <a:avLst/>
              <a:gdLst>
                <a:gd name="T0" fmla="*/ 0 w 145"/>
                <a:gd name="T1" fmla="*/ 0 h 489"/>
                <a:gd name="T2" fmla="*/ 18 w 145"/>
                <a:gd name="T3" fmla="*/ 77 h 489"/>
                <a:gd name="T4" fmla="*/ 37 w 145"/>
                <a:gd name="T5" fmla="*/ 148 h 489"/>
                <a:gd name="T6" fmla="*/ 55 w 145"/>
                <a:gd name="T7" fmla="*/ 219 h 489"/>
                <a:gd name="T8" fmla="*/ 74 w 145"/>
                <a:gd name="T9" fmla="*/ 283 h 489"/>
                <a:gd name="T10" fmla="*/ 89 w 145"/>
                <a:gd name="T11" fmla="*/ 345 h 489"/>
                <a:gd name="T12" fmla="*/ 108 w 145"/>
                <a:gd name="T13" fmla="*/ 400 h 489"/>
                <a:gd name="T14" fmla="*/ 126 w 145"/>
                <a:gd name="T15" fmla="*/ 449 h 489"/>
                <a:gd name="T16" fmla="*/ 145 w 145"/>
                <a:gd name="T1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489">
                  <a:moveTo>
                    <a:pt x="0" y="0"/>
                  </a:moveTo>
                  <a:lnTo>
                    <a:pt x="18" y="77"/>
                  </a:lnTo>
                  <a:lnTo>
                    <a:pt x="37" y="148"/>
                  </a:lnTo>
                  <a:lnTo>
                    <a:pt x="55" y="219"/>
                  </a:lnTo>
                  <a:lnTo>
                    <a:pt x="74" y="283"/>
                  </a:lnTo>
                  <a:lnTo>
                    <a:pt x="89" y="345"/>
                  </a:lnTo>
                  <a:lnTo>
                    <a:pt x="108" y="400"/>
                  </a:lnTo>
                  <a:lnTo>
                    <a:pt x="126" y="449"/>
                  </a:lnTo>
                  <a:lnTo>
                    <a:pt x="145" y="489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6" name="Freeform 160"/>
            <p:cNvSpPr>
              <a:spLocks/>
            </p:cNvSpPr>
            <p:nvPr/>
          </p:nvSpPr>
          <p:spPr bwMode="auto">
            <a:xfrm>
              <a:off x="4273585" y="3830271"/>
              <a:ext cx="228600" cy="180975"/>
            </a:xfrm>
            <a:custGeom>
              <a:avLst/>
              <a:gdLst>
                <a:gd name="T0" fmla="*/ 0 w 144"/>
                <a:gd name="T1" fmla="*/ 0 h 114"/>
                <a:gd name="T2" fmla="*/ 15 w 144"/>
                <a:gd name="T3" fmla="*/ 28 h 114"/>
                <a:gd name="T4" fmla="*/ 33 w 144"/>
                <a:gd name="T5" fmla="*/ 50 h 114"/>
                <a:gd name="T6" fmla="*/ 52 w 144"/>
                <a:gd name="T7" fmla="*/ 68 h 114"/>
                <a:gd name="T8" fmla="*/ 70 w 144"/>
                <a:gd name="T9" fmla="*/ 80 h 114"/>
                <a:gd name="T10" fmla="*/ 92 w 144"/>
                <a:gd name="T11" fmla="*/ 93 h 114"/>
                <a:gd name="T12" fmla="*/ 110 w 144"/>
                <a:gd name="T13" fmla="*/ 99 h 114"/>
                <a:gd name="T14" fmla="*/ 129 w 144"/>
                <a:gd name="T15" fmla="*/ 108 h 114"/>
                <a:gd name="T16" fmla="*/ 144 w 144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14">
                  <a:moveTo>
                    <a:pt x="0" y="0"/>
                  </a:moveTo>
                  <a:lnTo>
                    <a:pt x="15" y="28"/>
                  </a:lnTo>
                  <a:lnTo>
                    <a:pt x="33" y="50"/>
                  </a:lnTo>
                  <a:lnTo>
                    <a:pt x="52" y="68"/>
                  </a:lnTo>
                  <a:lnTo>
                    <a:pt x="70" y="80"/>
                  </a:lnTo>
                  <a:lnTo>
                    <a:pt x="92" y="93"/>
                  </a:lnTo>
                  <a:lnTo>
                    <a:pt x="110" y="99"/>
                  </a:lnTo>
                  <a:lnTo>
                    <a:pt x="129" y="108"/>
                  </a:lnTo>
                  <a:lnTo>
                    <a:pt x="144" y="114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7" name="Freeform 161"/>
            <p:cNvSpPr>
              <a:spLocks/>
            </p:cNvSpPr>
            <p:nvPr/>
          </p:nvSpPr>
          <p:spPr bwMode="auto">
            <a:xfrm>
              <a:off x="4502185" y="4011246"/>
              <a:ext cx="230188" cy="49212"/>
            </a:xfrm>
            <a:custGeom>
              <a:avLst/>
              <a:gdLst>
                <a:gd name="T0" fmla="*/ 0 w 145"/>
                <a:gd name="T1" fmla="*/ 0 h 31"/>
                <a:gd name="T2" fmla="*/ 37 w 145"/>
                <a:gd name="T3" fmla="*/ 16 h 31"/>
                <a:gd name="T4" fmla="*/ 71 w 145"/>
                <a:gd name="T5" fmla="*/ 22 h 31"/>
                <a:gd name="T6" fmla="*/ 108 w 145"/>
                <a:gd name="T7" fmla="*/ 28 h 31"/>
                <a:gd name="T8" fmla="*/ 145 w 145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1">
                  <a:moveTo>
                    <a:pt x="0" y="0"/>
                  </a:moveTo>
                  <a:lnTo>
                    <a:pt x="37" y="16"/>
                  </a:lnTo>
                  <a:lnTo>
                    <a:pt x="71" y="22"/>
                  </a:lnTo>
                  <a:lnTo>
                    <a:pt x="108" y="28"/>
                  </a:lnTo>
                  <a:lnTo>
                    <a:pt x="145" y="31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8" name="Freeform 162"/>
            <p:cNvSpPr>
              <a:spLocks/>
            </p:cNvSpPr>
            <p:nvPr/>
          </p:nvSpPr>
          <p:spPr bwMode="auto">
            <a:xfrm>
              <a:off x="4732373" y="4060458"/>
              <a:ext cx="233363" cy="4762"/>
            </a:xfrm>
            <a:custGeom>
              <a:avLst/>
              <a:gdLst>
                <a:gd name="T0" fmla="*/ 0 w 147"/>
                <a:gd name="T1" fmla="*/ 0 h 3"/>
                <a:gd name="T2" fmla="*/ 37 w 147"/>
                <a:gd name="T3" fmla="*/ 3 h 3"/>
                <a:gd name="T4" fmla="*/ 74 w 147"/>
                <a:gd name="T5" fmla="*/ 3 h 3"/>
                <a:gd name="T6" fmla="*/ 147 w 14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3">
                  <a:moveTo>
                    <a:pt x="0" y="0"/>
                  </a:moveTo>
                  <a:lnTo>
                    <a:pt x="37" y="3"/>
                  </a:lnTo>
                  <a:lnTo>
                    <a:pt x="74" y="3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4965735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5195923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5426111" y="4060458"/>
              <a:ext cx="228600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565471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3" name="Freeform 167"/>
            <p:cNvSpPr>
              <a:spLocks/>
            </p:cNvSpPr>
            <p:nvPr/>
          </p:nvSpPr>
          <p:spPr bwMode="auto">
            <a:xfrm>
              <a:off x="5884898" y="4060458"/>
              <a:ext cx="233363" cy="0"/>
            </a:xfrm>
            <a:custGeom>
              <a:avLst/>
              <a:gdLst>
                <a:gd name="T0" fmla="*/ 0 w 147"/>
                <a:gd name="T1" fmla="*/ 74 w 147"/>
                <a:gd name="T2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74" y="0"/>
                  </a:lnTo>
                  <a:lnTo>
                    <a:pt x="147" y="0"/>
                  </a:lnTo>
                </a:path>
              </a:pathLst>
            </a:cu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6118261" y="4060458"/>
              <a:ext cx="230188" cy="0"/>
            </a:xfrm>
            <a:prstGeom prst="line">
              <a:avLst/>
            </a:prstGeom>
            <a:noFill/>
            <a:ln w="9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5" name="Oval 169"/>
            <p:cNvSpPr>
              <a:spLocks noChangeArrowheads="1"/>
            </p:cNvSpPr>
            <p:nvPr/>
          </p:nvSpPr>
          <p:spPr bwMode="auto">
            <a:xfrm>
              <a:off x="171453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6" name="Oval 170"/>
            <p:cNvSpPr>
              <a:spLocks noChangeArrowheads="1"/>
            </p:cNvSpPr>
            <p:nvPr/>
          </p:nvSpPr>
          <p:spPr bwMode="auto">
            <a:xfrm>
              <a:off x="194313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7" name="Oval 171"/>
            <p:cNvSpPr>
              <a:spLocks noChangeArrowheads="1"/>
            </p:cNvSpPr>
            <p:nvPr/>
          </p:nvSpPr>
          <p:spPr bwMode="auto">
            <a:xfrm>
              <a:off x="2178084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8" name="Oval 172"/>
            <p:cNvSpPr>
              <a:spLocks noChangeArrowheads="1"/>
            </p:cNvSpPr>
            <p:nvPr/>
          </p:nvSpPr>
          <p:spPr bwMode="auto">
            <a:xfrm>
              <a:off x="2406684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49" name="Oval 173"/>
            <p:cNvSpPr>
              <a:spLocks noChangeArrowheads="1"/>
            </p:cNvSpPr>
            <p:nvPr/>
          </p:nvSpPr>
          <p:spPr bwMode="auto">
            <a:xfrm>
              <a:off x="263687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0" name="Oval 174"/>
            <p:cNvSpPr>
              <a:spLocks noChangeArrowheads="1"/>
            </p:cNvSpPr>
            <p:nvPr/>
          </p:nvSpPr>
          <p:spPr bwMode="auto">
            <a:xfrm>
              <a:off x="2867059" y="102357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1" name="Oval 175"/>
            <p:cNvSpPr>
              <a:spLocks noChangeArrowheads="1"/>
            </p:cNvSpPr>
            <p:nvPr/>
          </p:nvSpPr>
          <p:spPr bwMode="auto">
            <a:xfrm>
              <a:off x="3100422" y="102357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2" name="Oval 176"/>
            <p:cNvSpPr>
              <a:spLocks noChangeArrowheads="1"/>
            </p:cNvSpPr>
            <p:nvPr/>
          </p:nvSpPr>
          <p:spPr bwMode="auto">
            <a:xfrm>
              <a:off x="3330610" y="1028340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3" name="Oval 177"/>
            <p:cNvSpPr>
              <a:spLocks noChangeArrowheads="1"/>
            </p:cNvSpPr>
            <p:nvPr/>
          </p:nvSpPr>
          <p:spPr bwMode="auto">
            <a:xfrm>
              <a:off x="3559210" y="1139465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4" name="Oval 178"/>
            <p:cNvSpPr>
              <a:spLocks noChangeArrowheads="1"/>
            </p:cNvSpPr>
            <p:nvPr/>
          </p:nvSpPr>
          <p:spPr bwMode="auto">
            <a:xfrm>
              <a:off x="3789397" y="1858601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5" name="Oval 179"/>
            <p:cNvSpPr>
              <a:spLocks noChangeArrowheads="1"/>
            </p:cNvSpPr>
            <p:nvPr/>
          </p:nvSpPr>
          <p:spPr bwMode="auto">
            <a:xfrm>
              <a:off x="4024347" y="303493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6" name="Oval 180"/>
            <p:cNvSpPr>
              <a:spLocks noChangeArrowheads="1"/>
            </p:cNvSpPr>
            <p:nvPr/>
          </p:nvSpPr>
          <p:spPr bwMode="auto">
            <a:xfrm>
              <a:off x="4252948" y="3811221"/>
              <a:ext cx="34925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7" name="Oval 181"/>
            <p:cNvSpPr>
              <a:spLocks noChangeArrowheads="1"/>
            </p:cNvSpPr>
            <p:nvPr/>
          </p:nvSpPr>
          <p:spPr bwMode="auto">
            <a:xfrm>
              <a:off x="4483135" y="3992196"/>
              <a:ext cx="33338" cy="34925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8" name="Oval 182"/>
            <p:cNvSpPr>
              <a:spLocks noChangeArrowheads="1"/>
            </p:cNvSpPr>
            <p:nvPr/>
          </p:nvSpPr>
          <p:spPr bwMode="auto">
            <a:xfrm>
              <a:off x="471173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59" name="Oval 183"/>
            <p:cNvSpPr>
              <a:spLocks noChangeArrowheads="1"/>
            </p:cNvSpPr>
            <p:nvPr/>
          </p:nvSpPr>
          <p:spPr bwMode="auto">
            <a:xfrm>
              <a:off x="4946685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0" name="Oval 184"/>
            <p:cNvSpPr>
              <a:spLocks noChangeArrowheads="1"/>
            </p:cNvSpPr>
            <p:nvPr/>
          </p:nvSpPr>
          <p:spPr bwMode="auto">
            <a:xfrm>
              <a:off x="5176873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1" name="Oval 185"/>
            <p:cNvSpPr>
              <a:spLocks noChangeArrowheads="1"/>
            </p:cNvSpPr>
            <p:nvPr/>
          </p:nvSpPr>
          <p:spPr bwMode="auto">
            <a:xfrm>
              <a:off x="5405473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2" name="Oval 186"/>
            <p:cNvSpPr>
              <a:spLocks noChangeArrowheads="1"/>
            </p:cNvSpPr>
            <p:nvPr/>
          </p:nvSpPr>
          <p:spPr bwMode="auto">
            <a:xfrm>
              <a:off x="5635661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3" name="Oval 187"/>
            <p:cNvSpPr>
              <a:spLocks noChangeArrowheads="1"/>
            </p:cNvSpPr>
            <p:nvPr/>
          </p:nvSpPr>
          <p:spPr bwMode="auto">
            <a:xfrm>
              <a:off x="586426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6099211" y="4041408"/>
              <a:ext cx="34925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  <p:sp>
          <p:nvSpPr>
            <p:cNvPr id="65" name="Oval 189"/>
            <p:cNvSpPr>
              <a:spLocks noChangeArrowheads="1"/>
            </p:cNvSpPr>
            <p:nvPr/>
          </p:nvSpPr>
          <p:spPr bwMode="auto">
            <a:xfrm>
              <a:off x="6329399" y="4041408"/>
              <a:ext cx="33338" cy="33337"/>
            </a:xfrm>
            <a:prstGeom prst="ellipse">
              <a:avLst/>
            </a:prstGeom>
            <a:solidFill>
              <a:srgbClr val="FF0000"/>
            </a:solidFill>
            <a:ln w="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240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Complexité de l’addition … 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9276" y="1851670"/>
            <a:ext cx="8633899" cy="252745"/>
          </a:xfrm>
        </p:spPr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( « </a:t>
            </a:r>
            <a:r>
              <a:rPr lang="fr-FR" dirty="0" err="1" smtClean="0">
                <a:solidFill>
                  <a:srgbClr val="FF0000"/>
                </a:solidFill>
              </a:rPr>
              <a:t>x</a:t>
            </a:r>
            <a:r>
              <a:rPr lang="fr-FR" baseline="-25000" dirty="0" err="1" smtClean="0">
                <a:solidFill>
                  <a:srgbClr val="FF0000"/>
                </a:solidFill>
              </a:rPr>
              <a:t>m</a:t>
            </a:r>
            <a:r>
              <a:rPr lang="fr-FR" dirty="0" smtClean="0">
                <a:solidFill>
                  <a:srgbClr val="FF0000"/>
                </a:solidFill>
              </a:rPr>
              <a:t>…x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>
                <a:solidFill>
                  <a:srgbClr val="FF0000"/>
                </a:solidFill>
              </a:rPr>
              <a:t>,y</a:t>
            </a:r>
            <a:r>
              <a:rPr lang="fr-FR" baseline="-25000" dirty="0" smtClean="0">
                <a:solidFill>
                  <a:srgbClr val="FF0000"/>
                </a:solidFill>
              </a:rPr>
              <a:t>n</a:t>
            </a:r>
            <a:r>
              <a:rPr lang="fr-FR" dirty="0" smtClean="0">
                <a:solidFill>
                  <a:srgbClr val="FF0000"/>
                </a:solidFill>
              </a:rPr>
              <a:t>…y</a:t>
            </a:r>
            <a:r>
              <a:rPr lang="fr-FR" baseline="-25000" dirty="0" smtClean="0">
                <a:solidFill>
                  <a:srgbClr val="FF0000"/>
                </a:solidFill>
              </a:rPr>
              <a:t>1</a:t>
            </a:r>
            <a:r>
              <a:rPr lang="fr-FR" dirty="0" smtClean="0"/>
              <a:t> » )	 	</a:t>
            </a:r>
            <a:r>
              <a:rPr lang="fr-FR" dirty="0" smtClean="0">
                <a:sym typeface="Wingdings" panose="05000000000000000000" pitchFamily="2" charset="2"/>
              </a:rPr>
              <a:t>  	</a:t>
            </a:r>
            <a:r>
              <a:rPr lang="fr-FR" dirty="0" err="1" smtClean="0">
                <a:sym typeface="Wingdings" panose="05000000000000000000" pitchFamily="2" charset="2"/>
              </a:rPr>
              <a:t>z</a:t>
            </a:r>
            <a:r>
              <a:rPr lang="fr-FR" baseline="-25000" dirty="0" err="1" smtClean="0">
                <a:sym typeface="Wingdings" panose="05000000000000000000" pitchFamily="2" charset="2"/>
              </a:rPr>
              <a:t>p</a:t>
            </a:r>
            <a:r>
              <a:rPr lang="fr-FR" dirty="0" smtClean="0">
                <a:sym typeface="Wingdings" panose="05000000000000000000" pitchFamily="2" charset="2"/>
              </a:rPr>
              <a:t>…z</a:t>
            </a:r>
            <a:r>
              <a:rPr lang="fr-FR" baseline="-25000" dirty="0" smtClean="0">
                <a:sym typeface="Wingdings" panose="05000000000000000000" pitchFamily="2" charset="2"/>
              </a:rPr>
              <a:t>1</a:t>
            </a:r>
            <a:r>
              <a:rPr lang="fr-FR" dirty="0" smtClean="0">
                <a:sym typeface="Wingdings" panose="05000000000000000000" pitchFamily="2" charset="2"/>
              </a:rPr>
              <a:t>		avec p = max(</a:t>
            </a:r>
            <a:r>
              <a:rPr lang="fr-FR" dirty="0" err="1" smtClean="0">
                <a:sym typeface="Wingdings" panose="05000000000000000000" pitchFamily="2" charset="2"/>
              </a:rPr>
              <a:t>m,n</a:t>
            </a:r>
            <a:r>
              <a:rPr lang="fr-FR" dirty="0" smtClean="0">
                <a:sym typeface="Wingdings" panose="05000000000000000000" pitchFamily="2" charset="2"/>
              </a:rPr>
              <a:t>)+1</a:t>
            </a:r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15" name="Connecteur droit 14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 16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18" name="Connecteur droit 17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24" name="Ellipse 23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42" name="Connecteur droit avec flèche 41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 43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45" name="Ellipse 44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Arc 46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8" name="Espace réservé du contenu 1"/>
          <p:cNvSpPr txBox="1">
            <a:spLocks/>
          </p:cNvSpPr>
          <p:nvPr/>
        </p:nvSpPr>
        <p:spPr bwMode="gray">
          <a:xfrm>
            <a:off x="287524" y="3003797"/>
            <a:ext cx="7536297" cy="1819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de l’</a:t>
            </a:r>
            <a:r>
              <a:rPr lang="fr-FR" dirty="0" err="1" smtClean="0"/>
              <a:t>algo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pour un ‘s’ donné :</a:t>
            </a:r>
          </a:p>
          <a:p>
            <a:pPr lvl="1"/>
            <a:r>
              <a:rPr lang="fr-FR" dirty="0" smtClean="0"/>
              <a:t>On considère TOUTES les entrées possibles de taille s                      (par ex: s = 10 : « 99999999,1 »)</a:t>
            </a:r>
          </a:p>
          <a:p>
            <a:pPr lvl="1"/>
            <a:r>
              <a:rPr lang="fr-FR" dirty="0" smtClean="0"/>
              <a:t>On prend le MAX des c (« pire cas »)</a:t>
            </a:r>
          </a:p>
          <a:p>
            <a:pPr lvl="1"/>
            <a:r>
              <a:rPr lang="fr-FR" dirty="0" smtClean="0"/>
              <a:t>… et c’est un peu pénible </a:t>
            </a:r>
            <a:r>
              <a:rPr lang="fr-FR" dirty="0" smtClean="0">
                <a:sym typeface="Wingdings" panose="05000000000000000000" pitchFamily="2" charset="2"/>
              </a:rPr>
              <a:t> ON NE RETIENT QUE L’ORDRE DE GRANDEUR :</a:t>
            </a:r>
          </a:p>
          <a:p>
            <a:pPr lvl="1"/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Le coût (pire cas) de cet </a:t>
            </a:r>
            <a:r>
              <a:rPr lang="fr-FR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algo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est une fonction </a:t>
            </a:r>
            <a:r>
              <a:rPr lang="fr-FR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linéaire</a:t>
            </a:r>
            <a:r>
              <a:rPr lang="fr-F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de la taille de l’entrée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Tout (autre) </a:t>
            </a:r>
            <a:r>
              <a:rPr lang="fr-FR" dirty="0" err="1" smtClean="0"/>
              <a:t>algo</a:t>
            </a:r>
            <a:r>
              <a:rPr lang="fr-FR" dirty="0" smtClean="0"/>
              <a:t> doit calculer les p chiffres du résultat </a:t>
            </a:r>
            <a:r>
              <a:rPr lang="fr-FR" dirty="0" smtClean="0">
                <a:sym typeface="Wingdings" panose="05000000000000000000" pitchFamily="2" charset="2"/>
              </a:rPr>
              <a:t> LINEAIRE (au moins)</a:t>
            </a:r>
            <a:endParaRPr lang="fr-FR" dirty="0" smtClean="0"/>
          </a:p>
          <a:p>
            <a:r>
              <a:rPr lang="fr-FR" dirty="0" smtClean="0"/>
              <a:t>DONC : la complexité du PROBLEME ‘Addition’ est LINEAIRE</a:t>
            </a:r>
          </a:p>
          <a:p>
            <a:r>
              <a:rPr lang="fr-FR" dirty="0" smtClean="0"/>
              <a:t>C’est un des SEULS </a:t>
            </a:r>
            <a:r>
              <a:rPr lang="fr-FR" u="sng" dirty="0" smtClean="0"/>
              <a:t>problèmes</a:t>
            </a:r>
            <a:r>
              <a:rPr lang="fr-FR" dirty="0" smtClean="0"/>
              <a:t> dont on connaisse la complexité !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Accolade ouvrante 2"/>
          <p:cNvSpPr/>
          <p:nvPr/>
        </p:nvSpPr>
        <p:spPr>
          <a:xfrm rot="16200000">
            <a:off x="1573623" y="1645691"/>
            <a:ext cx="164106" cy="115212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15354" y="2346363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Donnée/entrée du </a:t>
            </a:r>
            <a:r>
              <a:rPr lang="fr-FR" dirty="0" smtClean="0"/>
              <a:t>problème</a:t>
            </a:r>
          </a:p>
          <a:p>
            <a:r>
              <a:rPr lang="fr-FR" dirty="0"/>
              <a:t>Taille : s = </a:t>
            </a:r>
            <a:r>
              <a:rPr lang="fr-FR" dirty="0" smtClean="0">
                <a:solidFill>
                  <a:srgbClr val="FF0000"/>
                </a:solidFill>
              </a:rPr>
              <a:t>m+n+1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891017" y="2319722"/>
            <a:ext cx="25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 chiffres du résultat</a:t>
            </a:r>
          </a:p>
          <a:p>
            <a:pPr marL="285750" indent="-285750">
              <a:buFontTx/>
              <a:buChar char="-"/>
            </a:pPr>
            <a:r>
              <a:rPr lang="fr-FR" dirty="0"/>
              <a:t>p</a:t>
            </a:r>
            <a:r>
              <a:rPr lang="fr-FR" dirty="0" smtClean="0"/>
              <a:t>-1 retenues</a:t>
            </a:r>
            <a:endParaRPr lang="fr-FR" dirty="0"/>
          </a:p>
        </p:txBody>
      </p:sp>
      <p:sp>
        <p:nvSpPr>
          <p:cNvPr id="51" name="Accolade ouvrante 50"/>
          <p:cNvSpPr/>
          <p:nvPr/>
        </p:nvSpPr>
        <p:spPr>
          <a:xfrm rot="10800000">
            <a:off x="6465030" y="2391730"/>
            <a:ext cx="164106" cy="51446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/>
          <p:cNvSpPr txBox="1"/>
          <p:nvPr/>
        </p:nvSpPr>
        <p:spPr>
          <a:xfrm>
            <a:off x="6597977" y="2319722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 = 2p-1 opérations</a:t>
            </a:r>
          </a:p>
          <a:p>
            <a:r>
              <a:rPr lang="fr-FR" dirty="0"/>
              <a:t> </a:t>
            </a:r>
            <a:r>
              <a:rPr lang="fr-FR" dirty="0" smtClean="0"/>
              <a:t>       élémentaires</a:t>
            </a:r>
          </a:p>
        </p:txBody>
      </p:sp>
    </p:spTree>
    <p:extLst>
      <p:ext uri="{BB962C8B-B14F-4D97-AF65-F5344CB8AC3E}">
        <p14:creationId xmlns:p14="http://schemas.microsoft.com/office/powerpoint/2010/main" val="31199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3" grpId="0"/>
      <p:bldP spid="37" grpId="0" animBg="1"/>
      <p:bldP spid="38" grpId="0"/>
      <p:bldP spid="39" grpId="0" animBg="1"/>
      <p:bldP spid="48" grpId="0" build="p" bldLvl="2"/>
      <p:bldP spid="3" grpId="0" animBg="1"/>
      <p:bldP spid="4" grpId="0" build="p"/>
      <p:bldP spid="50" grpId="0" build="p"/>
      <p:bldP spid="51" grpId="0" animBg="1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735546"/>
            <a:ext cx="8688426" cy="1224136"/>
          </a:xfrm>
        </p:spPr>
        <p:txBody>
          <a:bodyPr/>
          <a:lstStyle/>
          <a:p>
            <a:r>
              <a:rPr lang="fr-FR" dirty="0" err="1" smtClean="0"/>
              <a:t>Krzakala</a:t>
            </a:r>
            <a:r>
              <a:rPr lang="fr-FR" dirty="0" smtClean="0"/>
              <a:t>, </a:t>
            </a:r>
            <a:r>
              <a:rPr lang="fr-FR" dirty="0" err="1" smtClean="0"/>
              <a:t>Montanari</a:t>
            </a:r>
            <a:r>
              <a:rPr lang="fr-FR" dirty="0" smtClean="0"/>
              <a:t>, 2007</a:t>
            </a:r>
          </a:p>
          <a:p>
            <a:r>
              <a:rPr lang="fr-FR" dirty="0" err="1" smtClean="0"/>
              <a:t>Hmailtonian</a:t>
            </a:r>
            <a:r>
              <a:rPr lang="fr-FR" dirty="0" smtClean="0"/>
              <a:t> = </a:t>
            </a:r>
            <a:r>
              <a:rPr lang="fr-FR" dirty="0" err="1" smtClean="0"/>
              <a:t>nbr</a:t>
            </a:r>
            <a:r>
              <a:rPr lang="fr-FR" dirty="0" smtClean="0"/>
              <a:t> of </a:t>
            </a:r>
            <a:r>
              <a:rPr lang="fr-FR" dirty="0" err="1" smtClean="0"/>
              <a:t>constraints</a:t>
            </a:r>
            <a:r>
              <a:rPr lang="fr-FR" dirty="0" smtClean="0"/>
              <a:t> not </a:t>
            </a:r>
            <a:r>
              <a:rPr lang="fr-FR" dirty="0" err="1" smtClean="0"/>
              <a:t>satisfied</a:t>
            </a:r>
            <a:endParaRPr lang="fr-FR" dirty="0" smtClean="0"/>
          </a:p>
          <a:p>
            <a:r>
              <a:rPr lang="fr-FR" dirty="0" err="1" smtClean="0"/>
              <a:t>Temp</a:t>
            </a:r>
            <a:r>
              <a:rPr lang="fr-FR" dirty="0" smtClean="0"/>
              <a:t> ?</a:t>
            </a:r>
          </a:p>
          <a:p>
            <a:r>
              <a:rPr lang="fr-FR" dirty="0" err="1" smtClean="0"/>
              <a:t>Alpha_s</a:t>
            </a:r>
            <a:r>
              <a:rPr lang="fr-FR" dirty="0" smtClean="0"/>
              <a:t> </a:t>
            </a:r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sense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at T = 0</a:t>
            </a:r>
          </a:p>
          <a:p>
            <a:r>
              <a:rPr lang="fr-FR" dirty="0" err="1" smtClean="0"/>
              <a:t>Youtube</a:t>
            </a:r>
            <a:r>
              <a:rPr lang="fr-FR" dirty="0" smtClean="0"/>
              <a:t>  : </a:t>
            </a:r>
            <a:r>
              <a:rPr lang="en-US" b="0" dirty="0"/>
              <a:t>Guilhem </a:t>
            </a:r>
            <a:r>
              <a:rPr lang="en-US" b="0" dirty="0" err="1"/>
              <a:t>Semerjian</a:t>
            </a:r>
            <a:r>
              <a:rPr lang="en-US" b="0" dirty="0"/>
              <a:t> - Replica symmetry breaking in random constraint satisfaction problems</a:t>
            </a:r>
          </a:p>
          <a:p>
            <a:endParaRPr lang="fr-FR" dirty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2040360"/>
            <a:ext cx="9144000" cy="23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0829" y="825149"/>
            <a:ext cx="1523630" cy="252028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421405" y="370664"/>
            <a:ext cx="7725862" cy="2728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134240" y="804596"/>
            <a:ext cx="6300192" cy="335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151620" y="807147"/>
            <a:ext cx="7536297" cy="288032"/>
          </a:xfrm>
        </p:spPr>
        <p:txBody>
          <a:bodyPr/>
          <a:lstStyle/>
          <a:p>
            <a:r>
              <a:rPr lang="fr-FR" dirty="0" smtClean="0"/>
              <a:t>2009 </a:t>
            </a:r>
            <a:r>
              <a:rPr lang="fr-FR" dirty="0" err="1" smtClean="0"/>
              <a:t>krzakala</a:t>
            </a:r>
            <a:r>
              <a:rPr lang="fr-FR" dirty="0" smtClean="0"/>
              <a:t> </a:t>
            </a:r>
            <a:r>
              <a:rPr lang="fr-FR" dirty="0" err="1" smtClean="0"/>
              <a:t>zdeborava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391980" y="203544"/>
            <a:ext cx="4662451" cy="42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Scale</a:t>
            </a:r>
            <a:r>
              <a:rPr lang="fr-FR" dirty="0" smtClean="0"/>
              <a:t>-free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364390" cy="324036"/>
          </a:xfrm>
        </p:spPr>
        <p:txBody>
          <a:bodyPr/>
          <a:lstStyle/>
          <a:p>
            <a:r>
              <a:rPr lang="fr-FR" sz="1200" b="0" dirty="0" err="1" smtClean="0"/>
              <a:t>Bläsius</a:t>
            </a:r>
            <a:r>
              <a:rPr lang="fr-FR" sz="1200" b="0" dirty="0" smtClean="0"/>
              <a:t>, Friedrich, Sutton, </a:t>
            </a:r>
            <a:r>
              <a:rPr lang="en-US" sz="1200" b="0" dirty="0"/>
              <a:t>On the Empirical Time </a:t>
            </a:r>
            <a:r>
              <a:rPr lang="en-US" sz="1200" b="0" dirty="0" smtClean="0"/>
              <a:t>Complexity of </a:t>
            </a:r>
            <a:r>
              <a:rPr lang="en-US" sz="1200" b="0" dirty="0"/>
              <a:t>Scale-Free 3-SAT at the </a:t>
            </a:r>
            <a:r>
              <a:rPr lang="en-US" sz="1200" b="0" dirty="0" smtClean="0"/>
              <a:t>Phase </a:t>
            </a:r>
            <a:r>
              <a:rPr lang="fr-FR" sz="1200" b="0" dirty="0" smtClean="0"/>
              <a:t>Transition, TACAS 2019.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85687" y="1433993"/>
            <a:ext cx="4344578" cy="32102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820660" y="1594550"/>
            <a:ext cx="3879953" cy="28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1975 : Pratt et le certificat de primalité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1775658" cy="828092"/>
          </a:xfrm>
        </p:spPr>
        <p:txBody>
          <a:bodyPr/>
          <a:lstStyle/>
          <a:p>
            <a:r>
              <a:rPr lang="fr-FR" dirty="0" smtClean="0"/>
              <a:t>Software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527884" y="942042"/>
            <a:ext cx="4932040" cy="18457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208745" y="123478"/>
            <a:ext cx="1901056" cy="24540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1" y="1490239"/>
            <a:ext cx="2708624" cy="29212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635896" y="3015668"/>
            <a:ext cx="4925115" cy="1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‘Force Brute’ et ‘complexité asymptotique’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57399"/>
            <a:ext cx="2430475" cy="2430475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96144"/>
            <a:ext cx="3205808" cy="34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8527782">
            <a:off x="1553409" y="2216283"/>
            <a:ext cx="4981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Flemme !!!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40152" y="15466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11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22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For x</a:t>
            </a:r>
            <a:r>
              <a:rPr lang="fr-FR" baseline="-25000" dirty="0" smtClean="0"/>
              <a:t>33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44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72" y="0"/>
            <a:ext cx="1186680" cy="11890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66374" y="1546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0152" y="1671650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13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14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…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97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44408" y="167048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9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940152" y="3254662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IJ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KL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YZ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244408" y="3255826"/>
            <a:ext cx="55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n</a:t>
            </a:r>
          </a:p>
          <a:p>
            <a:r>
              <a:rPr lang="fr-FR" dirty="0"/>
              <a:t>x</a:t>
            </a:r>
            <a:r>
              <a:rPr lang="fr-FR" dirty="0" smtClean="0"/>
              <a:t> n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n 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8676456" y="1816072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8676456" y="3399288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784468" y="2058402"/>
            <a:ext cx="4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44408" y="25014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9</a:t>
            </a:r>
            <a:endParaRPr lang="fr-FR" u="sng" dirty="0"/>
          </a:p>
          <a:p>
            <a:r>
              <a:rPr lang="fr-FR" dirty="0" smtClean="0"/>
              <a:t> 9</a:t>
            </a:r>
            <a:r>
              <a:rPr lang="fr-FR" baseline="30000" dirty="0" smtClean="0"/>
              <a:t>40</a:t>
            </a:r>
            <a:r>
              <a:rPr lang="fr-FR" dirty="0" smtClean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12460" y="3568628"/>
            <a:ext cx="5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n*n</a:t>
            </a:r>
          </a:p>
          <a:p>
            <a:r>
              <a:rPr lang="fr-FR" dirty="0"/>
              <a:t> </a:t>
            </a:r>
            <a:r>
              <a:rPr lang="fr-FR" dirty="0" smtClean="0"/>
              <a:t> 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244408" y="4085659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n</a:t>
            </a:r>
            <a:endParaRPr lang="fr-FR" u="sng" dirty="0"/>
          </a:p>
          <a:p>
            <a:r>
              <a:rPr lang="fr-FR" dirty="0" err="1" smtClean="0"/>
              <a:t>n</a:t>
            </a:r>
            <a:r>
              <a:rPr lang="fr-FR" baseline="30000" dirty="0" err="1" smtClean="0"/>
              <a:t>n</a:t>
            </a:r>
            <a:r>
              <a:rPr lang="fr-FR" baseline="30000" dirty="0" smtClean="0"/>
              <a:t>*n/2</a:t>
            </a:r>
            <a:r>
              <a:rPr lang="fr-FR" dirty="0" smtClean="0"/>
              <a:t>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366374" y="84704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4</a:t>
            </a:r>
            <a:endParaRPr lang="fr-FR" u="sng" dirty="0"/>
          </a:p>
          <a:p>
            <a:r>
              <a:rPr lang="fr-FR" dirty="0" smtClean="0"/>
              <a:t> 4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39602"/>
            <a:ext cx="2428079" cy="2440531"/>
          </a:xfrm>
          <a:prstGeom prst="rect">
            <a:avLst/>
          </a:prstGeom>
        </p:spPr>
      </p:pic>
      <p:pic>
        <p:nvPicPr>
          <p:cNvPr id="1026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" y="3724225"/>
            <a:ext cx="2317925" cy="10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6" y="3147814"/>
            <a:ext cx="1737466" cy="1779662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6530936" y="3807653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6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  <p:bldP spid="7" grpId="0" animBg="1"/>
      <p:bldP spid="18" grpId="0" animBg="1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‘polynomial’ vs. ‘exponentiel’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33409" y="1746563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09981" y="1609365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3471850"/>
            <a:ext cx="668470" cy="6697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3465269"/>
            <a:ext cx="937875" cy="942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3399842"/>
            <a:ext cx="1257223" cy="12843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380658"/>
            <a:ext cx="1737466" cy="177966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2126535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-3093" y="386789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3" name="Connecteur droit 22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/>
          <p:cNvGrpSpPr/>
          <p:nvPr/>
        </p:nvGrpSpPr>
        <p:grpSpPr>
          <a:xfrm>
            <a:off x="1907704" y="2289288"/>
            <a:ext cx="953978" cy="434899"/>
            <a:chOff x="1907704" y="2289288"/>
            <a:chExt cx="953978" cy="434899"/>
          </a:xfrm>
        </p:grpSpPr>
        <p:cxnSp>
          <p:nvCxnSpPr>
            <p:cNvPr id="37" name="Connecteur droit 3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2977921" y="2098192"/>
            <a:ext cx="1231261" cy="555397"/>
            <a:chOff x="2977921" y="2098192"/>
            <a:chExt cx="1231261" cy="555397"/>
          </a:xfrm>
        </p:grpSpPr>
        <p:sp>
          <p:nvSpPr>
            <p:cNvPr id="48" name="Ellipse 47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63" name="Ellipse 62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7236451" y="1923809"/>
            <a:ext cx="1280090" cy="1223730"/>
            <a:chOff x="7236451" y="1923809"/>
            <a:chExt cx="1280090" cy="1223730"/>
          </a:xfrm>
        </p:grpSpPr>
        <p:sp>
          <p:nvSpPr>
            <p:cNvPr id="80" name="Ellipse 79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79" name="Ellipse 7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3" name="Ellipse 9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103" name="Ellipse 10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2" name="Groupe 111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113" name="Ellipse 11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Ellipse 11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2" name="Groupe 121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123" name="Ellipse 12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Ellipse 12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2" name="Groupe 131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133" name="Ellipse 13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" name="Ellipse 13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5" name="Ellipse 13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143" name="Ellipse 14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4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4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2" name="Groupe 151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153" name="Ellipse 15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5" name="Ellipse 15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6" name="Ellipse 15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8" name="Ellipse 15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Ellipse 15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0" name="Ellipse 15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5556254" y="2204362"/>
            <a:ext cx="1471163" cy="583437"/>
            <a:chOff x="5556254" y="2204362"/>
            <a:chExt cx="1471163" cy="583437"/>
          </a:xfrm>
        </p:grpSpPr>
        <p:cxnSp>
          <p:nvCxnSpPr>
            <p:cNvPr id="182" name="Connecteur droit 181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87" name="Connecteur droit 186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90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92" name="Connecteur droit 191"/>
            <p:cNvCxnSpPr>
              <a:stCxn id="186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>
              <a:stCxn id="191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ZoneTexte 204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304595" y="3614173"/>
            <a:ext cx="1083829" cy="1076316"/>
            <a:chOff x="7304595" y="3614173"/>
            <a:chExt cx="1083829" cy="1076316"/>
          </a:xfrm>
        </p:grpSpPr>
        <p:sp>
          <p:nvSpPr>
            <p:cNvPr id="248" name="Ellipse 247"/>
            <p:cNvSpPr/>
            <p:nvPr/>
          </p:nvSpPr>
          <p:spPr>
            <a:xfrm flipH="1">
              <a:off x="7614995" y="3924565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/>
            <p:nvPr/>
          </p:nvSpPr>
          <p:spPr>
            <a:xfrm flipH="1">
              <a:off x="8060819" y="436564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/>
            <p:nvPr/>
          </p:nvSpPr>
          <p:spPr>
            <a:xfrm flipH="1">
              <a:off x="7774131" y="3711132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7399619" y="408929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/>
            <p:nvPr/>
          </p:nvSpPr>
          <p:spPr>
            <a:xfrm flipH="1">
              <a:off x="8180894" y="4092745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/>
            <p:nvPr/>
          </p:nvSpPr>
          <p:spPr>
            <a:xfrm flipH="1">
              <a:off x="7788725" y="448600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/>
            <p:nvPr/>
          </p:nvSpPr>
          <p:spPr>
            <a:xfrm flipH="1">
              <a:off x="7517877" y="437352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/>
            <p:nvPr/>
          </p:nvSpPr>
          <p:spPr>
            <a:xfrm flipH="1">
              <a:off x="8071061" y="3834368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/>
            <p:nvPr/>
          </p:nvSpPr>
          <p:spPr>
            <a:xfrm flipH="1">
              <a:off x="7509538" y="3827117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/>
            <p:nvPr/>
          </p:nvSpPr>
          <p:spPr>
            <a:xfrm flipH="1">
              <a:off x="7834024" y="361417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/>
            <p:nvPr/>
          </p:nvSpPr>
          <p:spPr>
            <a:xfrm flipH="1">
              <a:off x="7712454" y="367004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/>
            <p:nvPr/>
          </p:nvSpPr>
          <p:spPr>
            <a:xfrm flipH="1">
              <a:off x="7683474" y="377092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/>
            <p:nvPr/>
          </p:nvSpPr>
          <p:spPr>
            <a:xfrm flipH="1">
              <a:off x="7963564" y="3678759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/>
            <p:nvPr/>
          </p:nvSpPr>
          <p:spPr>
            <a:xfrm flipH="1">
              <a:off x="7969151" y="3801662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/>
            <p:nvPr/>
          </p:nvSpPr>
          <p:spPr>
            <a:xfrm flipH="1">
              <a:off x="7578032" y="37423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/>
            <p:nvPr/>
          </p:nvSpPr>
          <p:spPr>
            <a:xfrm flipH="1">
              <a:off x="7455260" y="379288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/>
            <p:nvPr/>
          </p:nvSpPr>
          <p:spPr>
            <a:xfrm flipH="1">
              <a:off x="7424442" y="393142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/>
            <p:nvPr/>
          </p:nvSpPr>
          <p:spPr>
            <a:xfrm flipH="1">
              <a:off x="7541905" y="40280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/>
            <p:nvPr/>
          </p:nvSpPr>
          <p:spPr>
            <a:xfrm flipH="1">
              <a:off x="7367280" y="402007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/>
            <p:nvPr/>
          </p:nvSpPr>
          <p:spPr>
            <a:xfrm flipH="1">
              <a:off x="7304595" y="412109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/>
            <p:nvPr/>
          </p:nvSpPr>
          <p:spPr>
            <a:xfrm flipH="1">
              <a:off x="7328545" y="4230068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/>
            <p:nvPr/>
          </p:nvSpPr>
          <p:spPr>
            <a:xfrm flipH="1">
              <a:off x="7504409" y="4301524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/>
            <p:nvPr/>
          </p:nvSpPr>
          <p:spPr>
            <a:xfrm flipH="1">
              <a:off x="7435312" y="43936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/>
            <p:nvPr/>
          </p:nvSpPr>
          <p:spPr>
            <a:xfrm flipH="1">
              <a:off x="8239265" y="397630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/>
            <p:nvPr/>
          </p:nvSpPr>
          <p:spPr>
            <a:xfrm flipH="1">
              <a:off x="8220507" y="37722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/>
            <p:nvPr/>
          </p:nvSpPr>
          <p:spPr>
            <a:xfrm flipH="1">
              <a:off x="8282755" y="388039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/>
            <p:nvPr/>
          </p:nvSpPr>
          <p:spPr>
            <a:xfrm flipH="1">
              <a:off x="8063669" y="375821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/>
            <p:nvPr/>
          </p:nvSpPr>
          <p:spPr>
            <a:xfrm flipH="1">
              <a:off x="7415699" y="3779239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/>
            <p:nvPr/>
          </p:nvSpPr>
          <p:spPr>
            <a:xfrm flipH="1">
              <a:off x="7486120" y="3758572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/>
            <p:nvPr/>
          </p:nvSpPr>
          <p:spPr>
            <a:xfrm flipH="1">
              <a:off x="7401152" y="384949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/>
            <p:nvPr/>
          </p:nvSpPr>
          <p:spPr>
            <a:xfrm flipH="1">
              <a:off x="7453034" y="387444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/>
            <p:nvPr/>
          </p:nvSpPr>
          <p:spPr>
            <a:xfrm flipH="1">
              <a:off x="7549159" y="3743295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/>
            <p:nvPr/>
          </p:nvSpPr>
          <p:spPr>
            <a:xfrm flipH="1">
              <a:off x="7669263" y="36871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/>
            <p:nvPr/>
          </p:nvSpPr>
          <p:spPr>
            <a:xfrm flipH="1">
              <a:off x="7682301" y="3637930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/>
            <p:nvPr/>
          </p:nvSpPr>
          <p:spPr>
            <a:xfrm flipH="1">
              <a:off x="7595627" y="37013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8" name="Ellipse 287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9" name="Ellipse 288"/>
          <p:cNvSpPr/>
          <p:nvPr/>
        </p:nvSpPr>
        <p:spPr>
          <a:xfrm>
            <a:off x="4264539" y="2224765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ZoneTexte 289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1" name="ZoneTexte 290"/>
          <p:cNvSpPr txBox="1"/>
          <p:nvPr/>
        </p:nvSpPr>
        <p:spPr>
          <a:xfrm>
            <a:off x="5545623" y="27700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6912451" y="4722698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3" name="Ellipse 292"/>
          <p:cNvSpPr/>
          <p:nvPr/>
        </p:nvSpPr>
        <p:spPr>
          <a:xfrm>
            <a:off x="146045" y="407186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6009199" y="3449606"/>
            <a:ext cx="892302" cy="1461497"/>
            <a:chOff x="6009199" y="3449606"/>
            <a:chExt cx="892302" cy="1461497"/>
          </a:xfrm>
        </p:grpSpPr>
        <p:cxnSp>
          <p:nvCxnSpPr>
            <p:cNvPr id="206" name="Connecteur droit 205"/>
            <p:cNvCxnSpPr/>
            <p:nvPr/>
          </p:nvCxnSpPr>
          <p:spPr>
            <a:xfrm flipV="1">
              <a:off x="6009199" y="3475097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 flipV="1">
              <a:off x="6425006" y="3471586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V="1">
              <a:off x="6009199" y="3691385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/>
            <p:nvPr/>
          </p:nvCxnSpPr>
          <p:spPr>
            <a:xfrm flipH="1" flipV="1">
              <a:off x="6425006" y="3687874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/>
            <p:nvPr/>
          </p:nvCxnSpPr>
          <p:spPr>
            <a:xfrm flipV="1">
              <a:off x="6009199" y="4339193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/>
            <p:nvPr/>
          </p:nvCxnSpPr>
          <p:spPr>
            <a:xfrm flipH="1" flipV="1">
              <a:off x="6425006" y="4335682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/>
            <p:cNvSpPr txBox="1"/>
            <p:nvPr/>
          </p:nvSpPr>
          <p:spPr>
            <a:xfrm>
              <a:off x="6234156" y="344960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234156" y="3662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234156" y="43144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17" name="Connecteur droit 216"/>
            <p:cNvCxnSpPr/>
            <p:nvPr/>
          </p:nvCxnSpPr>
          <p:spPr>
            <a:xfrm flipH="1">
              <a:off x="6233651" y="4578394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>
              <a:off x="6413671" y="4563993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6120783" y="4581245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6425735" y="4563143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ZoneTexte 220"/>
            <p:cNvSpPr txBox="1"/>
            <p:nvPr/>
          </p:nvSpPr>
          <p:spPr>
            <a:xfrm>
              <a:off x="6226403" y="457254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24" name="Connecteur droit 223"/>
            <p:cNvCxnSpPr/>
            <p:nvPr/>
          </p:nvCxnSpPr>
          <p:spPr>
            <a:xfrm>
              <a:off x="6429081" y="3957402"/>
              <a:ext cx="0" cy="313087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Ellipse 293"/>
            <p:cNvSpPr/>
            <p:nvPr/>
          </p:nvSpPr>
          <p:spPr>
            <a:xfrm>
              <a:off x="6257245" y="3891374"/>
              <a:ext cx="357503" cy="4380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7032695" y="34648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213" name="Ellipse 212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e 25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236" name="Connecteur droit avec flèche 235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1" name="Ellipse 30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8" name="Ellipse 277"/>
          <p:cNvSpPr/>
          <p:nvPr/>
        </p:nvSpPr>
        <p:spPr>
          <a:xfrm>
            <a:off x="971600" y="2339011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88" grpId="0" animBg="1"/>
      <p:bldP spid="289" grpId="0" animBg="1"/>
      <p:bldP spid="290" grpId="0"/>
      <p:bldP spid="291" grpId="0"/>
      <p:bldP spid="292" grpId="0" animBg="1"/>
      <p:bldP spid="293" grpId="0" animBg="1"/>
      <p:bldP spid="295" grpId="0"/>
      <p:bldP spid="213" grpId="0" animBg="1"/>
      <p:bldP spid="27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4563" y="1517627"/>
            <a:ext cx="2072987" cy="941098"/>
          </a:xfrm>
        </p:spPr>
        <p:txBody>
          <a:bodyPr/>
          <a:lstStyle/>
          <a:p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= 10*10 = 100</a:t>
            </a:r>
          </a:p>
          <a:p>
            <a:endParaRPr lang="fr-FR" dirty="0"/>
          </a:p>
          <a:p>
            <a:r>
              <a:rPr lang="fr-FR" dirty="0" smtClean="0"/>
              <a:t>2</a:t>
            </a:r>
            <a:r>
              <a:rPr lang="fr-FR" baseline="30000" dirty="0" smtClean="0"/>
              <a:t>10</a:t>
            </a:r>
            <a:r>
              <a:rPr lang="fr-FR" dirty="0" smtClean="0"/>
              <a:t> = 2*2*…*2 = 1024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3238"/>
            <a:ext cx="6948264" cy="40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3383868" y="951163"/>
            <a:ext cx="0" cy="31815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336373" y="1142816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336373" y="3831890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917322" y="20316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4239" y="136433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88926" y="3340187"/>
            <a:ext cx="528396" cy="51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383394" y="789163"/>
            <a:ext cx="473" cy="407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22749" y="2905240"/>
            <a:ext cx="1820354" cy="1436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11</a:t>
            </a:r>
            <a:r>
              <a:rPr lang="fr-FR" baseline="30000" dirty="0" smtClean="0"/>
              <a:t>2</a:t>
            </a:r>
            <a:r>
              <a:rPr lang="fr-FR" dirty="0" smtClean="0"/>
              <a:t> = 11*11 = 121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11</a:t>
            </a:r>
            <a:r>
              <a:rPr lang="fr-FR" dirty="0" smtClean="0"/>
              <a:t> = 2</a:t>
            </a:r>
            <a:r>
              <a:rPr lang="fr-FR" baseline="30000" dirty="0" smtClean="0"/>
              <a:t>10</a:t>
            </a:r>
            <a:r>
              <a:rPr lang="fr-FR" dirty="0" smtClean="0"/>
              <a:t>*2 = 2048</a:t>
            </a:r>
          </a:p>
          <a:p>
            <a:pPr lvl="1"/>
            <a:r>
              <a:rPr lang="fr-FR" dirty="0" smtClean="0"/>
              <a:t>hospitalisations COVID</a:t>
            </a:r>
          </a:p>
          <a:p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3" grpId="0" animBg="1"/>
      <p:bldP spid="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2340" y="3731346"/>
            <a:ext cx="3924746" cy="802679"/>
          </a:xfrm>
        </p:spPr>
        <p:txBody>
          <a:bodyPr/>
          <a:lstStyle/>
          <a:p>
            <a:r>
              <a:rPr lang="fr-FR" dirty="0" smtClean="0"/>
              <a:t>Passer à l’</a:t>
            </a:r>
            <a:r>
              <a:rPr lang="fr-FR" dirty="0" err="1" smtClean="0"/>
              <a:t>echelle</a:t>
            </a:r>
            <a:r>
              <a:rPr lang="fr-FR" dirty="0" smtClean="0"/>
              <a:t> (ou pas)</a:t>
            </a:r>
          </a:p>
          <a:p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exponentiel : </a:t>
            </a:r>
            <a:r>
              <a:rPr lang="fr-FR" i="1" u="sng" dirty="0" smtClean="0">
                <a:solidFill>
                  <a:srgbClr val="FF0000"/>
                </a:solidFill>
              </a:rPr>
              <a:t>AVOIR DE LA MARGE</a:t>
            </a:r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thumb/6/64/Exponential.svg/1280px-Exponenti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49" y="15466"/>
            <a:ext cx="4606755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" y="905703"/>
            <a:ext cx="4020381" cy="23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45968">
            <a:off x="-74516" y="1600799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Fake</a:t>
            </a:r>
            <a:r>
              <a:rPr lang="fr-FR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News !</a:t>
            </a:r>
            <a:endParaRPr lang="fr-F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896036" y="2859782"/>
            <a:ext cx="1692188" cy="72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076056" y="4083918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Si la ‘vraie vie’ est là 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Flèche vers le haut 5"/>
          <p:cNvSpPr/>
          <p:nvPr/>
        </p:nvSpPr>
        <p:spPr>
          <a:xfrm>
            <a:off x="5652120" y="3609688"/>
            <a:ext cx="180020" cy="430245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8132061">
            <a:off x="8483822" y="1149617"/>
            <a:ext cx="147630" cy="421543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242666" y="7786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DANGER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92633" y="1346860"/>
            <a:ext cx="446101" cy="47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654969" y="1134440"/>
            <a:ext cx="238206" cy="68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3" grpId="0" animBg="1"/>
      <p:bldP spid="4" grpId="0"/>
      <p:bldP spid="6" grpId="0" animBg="1"/>
      <p:bldP spid="15" grpId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le million dans tout ça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847276"/>
            <a:ext cx="668470" cy="6697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840695"/>
            <a:ext cx="937875" cy="942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775268"/>
            <a:ext cx="1257223" cy="1284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756084"/>
            <a:ext cx="1737466" cy="1779662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009199" y="850523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425006" y="847012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6009199" y="1066811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6425006" y="1063300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9199" y="1714619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425006" y="1711108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234156" y="8250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34156" y="10382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34156" y="16898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233651" y="1953820"/>
            <a:ext cx="180020" cy="21004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413671" y="1939419"/>
            <a:ext cx="161890" cy="22444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6120783" y="1956671"/>
            <a:ext cx="292888" cy="2108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425735" y="1938569"/>
            <a:ext cx="273909" cy="226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6403" y="1947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6429081" y="1332828"/>
            <a:ext cx="0" cy="31308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 flipH="1">
            <a:off x="7614995" y="1299991"/>
            <a:ext cx="549589" cy="55539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8060819" y="174106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7774131" y="1086558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7399619" y="146472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8180894" y="1468171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7788725" y="186142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7517877" y="174895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8071061" y="1209794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7509538" y="1202543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7834024" y="98959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7712454" y="104547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7683474" y="114634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7963564" y="1054185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7969151" y="1177088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7578032" y="11178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7455260" y="116831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7424442" y="130685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7541905" y="14035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flipH="1">
            <a:off x="7367280" y="139549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7304595" y="149651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flipH="1">
            <a:off x="7328545" y="1605494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flipH="1">
            <a:off x="7504409" y="1676950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7435312" y="17691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8239265" y="135173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flipH="1">
            <a:off x="8220507" y="11477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flipH="1">
            <a:off x="8282755" y="125581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 flipH="1">
            <a:off x="8063669" y="113363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flipH="1">
            <a:off x="7415699" y="1154665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 flipH="1">
            <a:off x="7486120" y="1133998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 flipH="1">
            <a:off x="7401152" y="122492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flipH="1">
            <a:off x="7453034" y="124987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flipH="1">
            <a:off x="7549159" y="1118721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 flipH="1">
            <a:off x="7669263" y="10625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 flipH="1">
            <a:off x="7682301" y="1013356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 flipH="1">
            <a:off x="7595627" y="10767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6912451" y="209812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6257245" y="1266800"/>
            <a:ext cx="357503" cy="438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6990300" y="84699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-3093" y="111612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sp>
        <p:nvSpPr>
          <p:cNvPr id="72" name="Ellipse 71"/>
          <p:cNvSpPr/>
          <p:nvPr/>
        </p:nvSpPr>
        <p:spPr>
          <a:xfrm>
            <a:off x="146045" y="132009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/>
          <p:cNvSpPr txBox="1"/>
          <p:nvPr/>
        </p:nvSpPr>
        <p:spPr>
          <a:xfrm>
            <a:off x="7304595" y="2887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Polynomial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4" y="2103698"/>
            <a:ext cx="3190139" cy="25712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08" y="38208"/>
            <a:ext cx="1829296" cy="8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256077" y="3291830"/>
            <a:ext cx="3260464" cy="1640300"/>
            <a:chOff x="5256077" y="3291830"/>
            <a:chExt cx="3260464" cy="1640300"/>
          </a:xfrm>
        </p:grpSpPr>
        <p:sp>
          <p:nvSpPr>
            <p:cNvPr id="73" name="Ellipse 72"/>
            <p:cNvSpPr/>
            <p:nvPr/>
          </p:nvSpPr>
          <p:spPr>
            <a:xfrm flipH="1">
              <a:off x="7614995" y="3623559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7236451" y="3736085"/>
              <a:ext cx="372555" cy="347862"/>
              <a:chOff x="7378959" y="2223772"/>
              <a:chExt cx="372555" cy="347862"/>
            </a:xfrm>
          </p:grpSpPr>
          <p:sp>
            <p:nvSpPr>
              <p:cNvPr id="75" name="Ellipse 7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7696287" y="3292236"/>
              <a:ext cx="372555" cy="347862"/>
              <a:chOff x="7378959" y="2223772"/>
              <a:chExt cx="372555" cy="347862"/>
            </a:xfrm>
          </p:grpSpPr>
          <p:sp>
            <p:nvSpPr>
              <p:cNvPr id="85" name="Ellipse 8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7707304" y="4168104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/>
            <p:nvPr/>
          </p:nvGrpSpPr>
          <p:grpSpPr>
            <a:xfrm>
              <a:off x="8143986" y="3727326"/>
              <a:ext cx="372555" cy="347862"/>
              <a:chOff x="7378959" y="2223772"/>
              <a:chExt cx="372555" cy="347862"/>
            </a:xfrm>
          </p:grpSpPr>
          <p:sp>
            <p:nvSpPr>
              <p:cNvPr id="105" name="Ellipse 10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4" name="Groupe 113"/>
            <p:cNvGrpSpPr/>
            <p:nvPr/>
          </p:nvGrpSpPr>
          <p:grpSpPr>
            <a:xfrm>
              <a:off x="7366627" y="4049328"/>
              <a:ext cx="372555" cy="347862"/>
              <a:chOff x="7378959" y="2223772"/>
              <a:chExt cx="372555" cy="347862"/>
            </a:xfrm>
          </p:grpSpPr>
          <p:sp>
            <p:nvSpPr>
              <p:cNvPr id="115" name="Ellipse 11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4" name="Groupe 123"/>
            <p:cNvGrpSpPr/>
            <p:nvPr/>
          </p:nvGrpSpPr>
          <p:grpSpPr>
            <a:xfrm>
              <a:off x="8028538" y="4039075"/>
              <a:ext cx="372555" cy="347862"/>
              <a:chOff x="7378959" y="2223772"/>
              <a:chExt cx="372555" cy="347862"/>
            </a:xfrm>
          </p:grpSpPr>
          <p:sp>
            <p:nvSpPr>
              <p:cNvPr id="125" name="Ellipse 12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2" name="Ellipse 13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3" name="Ellipse 13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4" name="Groupe 133"/>
            <p:cNvGrpSpPr/>
            <p:nvPr/>
          </p:nvGrpSpPr>
          <p:grpSpPr>
            <a:xfrm>
              <a:off x="7367798" y="3424555"/>
              <a:ext cx="372555" cy="347862"/>
              <a:chOff x="7378959" y="2223772"/>
              <a:chExt cx="372555" cy="347862"/>
            </a:xfrm>
          </p:grpSpPr>
          <p:sp>
            <p:nvSpPr>
              <p:cNvPr id="135" name="Ellipse 13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4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4" name="Groupe 143"/>
            <p:cNvGrpSpPr/>
            <p:nvPr/>
          </p:nvGrpSpPr>
          <p:grpSpPr>
            <a:xfrm>
              <a:off x="8015869" y="3436121"/>
              <a:ext cx="372555" cy="347862"/>
              <a:chOff x="7378959" y="2223772"/>
              <a:chExt cx="372555" cy="347862"/>
            </a:xfrm>
          </p:grpSpPr>
          <p:sp>
            <p:nvSpPr>
              <p:cNvPr id="145" name="Ellipse 14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2" name="Ellipse 15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4" name="Connecteur droit 153"/>
            <p:cNvCxnSpPr/>
            <p:nvPr/>
          </p:nvCxnSpPr>
          <p:spPr>
            <a:xfrm flipH="1">
              <a:off x="5669122" y="3542558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>
              <a:off x="5849142" y="3528157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/>
            <p:nvPr/>
          </p:nvCxnSpPr>
          <p:spPr>
            <a:xfrm flipH="1">
              <a:off x="5556254" y="3545409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/>
            <p:nvPr/>
          </p:nvCxnSpPr>
          <p:spPr>
            <a:xfrm>
              <a:off x="5861206" y="3527307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5661874" y="353671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59" name="Connecteur droit 158"/>
            <p:cNvCxnSpPr/>
            <p:nvPr/>
          </p:nvCxnSpPr>
          <p:spPr>
            <a:xfrm flipH="1">
              <a:off x="6561424" y="353279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/>
            <p:cNvCxnSpPr/>
            <p:nvPr/>
          </p:nvCxnSpPr>
          <p:spPr>
            <a:xfrm>
              <a:off x="6741444" y="351839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/>
            <p:cNvCxnSpPr/>
            <p:nvPr/>
          </p:nvCxnSpPr>
          <p:spPr>
            <a:xfrm flipH="1">
              <a:off x="6448556" y="353564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/>
            <p:cNvCxnSpPr/>
            <p:nvPr/>
          </p:nvCxnSpPr>
          <p:spPr>
            <a:xfrm>
              <a:off x="6753508" y="351754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ZoneTexte 162"/>
            <p:cNvSpPr txBox="1"/>
            <p:nvPr/>
          </p:nvSpPr>
          <p:spPr>
            <a:xfrm>
              <a:off x="6554176" y="352695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64" name="Connecteur droit 163"/>
            <p:cNvCxnSpPr>
              <a:stCxn id="158" idx="0"/>
            </p:cNvCxnSpPr>
            <p:nvPr/>
          </p:nvCxnSpPr>
          <p:spPr>
            <a:xfrm flipV="1">
              <a:off x="5856799" y="3323936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>
              <a:stCxn id="163" idx="0"/>
            </p:cNvCxnSpPr>
            <p:nvPr/>
          </p:nvCxnSpPr>
          <p:spPr>
            <a:xfrm flipH="1" flipV="1">
              <a:off x="6272606" y="3320425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ZoneTexte 165"/>
            <p:cNvSpPr txBox="1"/>
            <p:nvPr/>
          </p:nvSpPr>
          <p:spPr>
            <a:xfrm>
              <a:off x="6108336" y="329183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pic>
          <p:nvPicPr>
            <p:cNvPr id="2052" name="Picture 4" descr="Avengers Endgame - La Claque (SPOILER!) - De BriC et de BroC - Le Blo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7" y="3884063"/>
              <a:ext cx="1877786" cy="104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lèche vers le bas 1"/>
          <p:cNvSpPr/>
          <p:nvPr/>
        </p:nvSpPr>
        <p:spPr>
          <a:xfrm>
            <a:off x="7682301" y="2535746"/>
            <a:ext cx="631641" cy="32403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collège : puissances et racines (les « gentils »)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5516" y="1074960"/>
            <a:ext cx="2810241" cy="3621026"/>
          </a:xfrm>
        </p:spPr>
        <p:txBody>
          <a:bodyPr/>
          <a:lstStyle/>
          <a:p>
            <a:r>
              <a:rPr lang="fr-FR" dirty="0" smtClean="0"/>
              <a:t>100 = 10*10</a:t>
            </a:r>
          </a:p>
          <a:p>
            <a:pPr lvl="1"/>
            <a:r>
              <a:rPr lang="fr-FR" dirty="0" smtClean="0"/>
              <a:t>100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carré</a:t>
            </a:r>
            <a:r>
              <a:rPr lang="fr-FR" dirty="0" smtClean="0"/>
              <a:t> de 10 »</a:t>
            </a:r>
          </a:p>
          <a:p>
            <a:pPr lvl="1"/>
            <a:r>
              <a:rPr lang="fr-FR" dirty="0" smtClean="0"/>
              <a:t>10 = 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</a:t>
            </a:r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racine carrée</a:t>
            </a:r>
            <a:r>
              <a:rPr lang="fr-FR" dirty="0" smtClean="0"/>
              <a:t> de 100 »</a:t>
            </a:r>
          </a:p>
          <a:p>
            <a:pPr lvl="2"/>
            <a:endParaRPr lang="fr-FR" dirty="0" smtClean="0"/>
          </a:p>
          <a:p>
            <a:r>
              <a:rPr lang="fr-FR" dirty="0" smtClean="0"/>
              <a:t>1000 = 10*10*10</a:t>
            </a:r>
          </a:p>
          <a:p>
            <a:pPr lvl="1"/>
            <a:r>
              <a:rPr lang="fr-FR" dirty="0" smtClean="0"/>
              <a:t>1000 </a:t>
            </a:r>
            <a:r>
              <a:rPr lang="fr-FR" dirty="0"/>
              <a:t>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</a:p>
          <a:p>
            <a:pPr lvl="2"/>
            <a:r>
              <a:rPr lang="fr-FR" dirty="0"/>
              <a:t>« </a:t>
            </a:r>
            <a:r>
              <a:rPr lang="fr-FR" u="sng" dirty="0" smtClean="0"/>
              <a:t>cube</a:t>
            </a:r>
            <a:r>
              <a:rPr lang="fr-FR" dirty="0"/>
              <a:t> </a:t>
            </a:r>
            <a:r>
              <a:rPr lang="fr-FR" dirty="0" smtClean="0"/>
              <a:t>de 10 »</a:t>
            </a:r>
            <a:endParaRPr lang="fr-FR" dirty="0"/>
          </a:p>
          <a:p>
            <a:pPr lvl="1"/>
            <a:r>
              <a:rPr lang="fr-FR" dirty="0"/>
              <a:t>10 = </a:t>
            </a:r>
            <a:r>
              <a:rPr lang="fr-FR" dirty="0" smtClean="0"/>
              <a:t> </a:t>
            </a:r>
            <a:r>
              <a:rPr lang="fr-FR" baseline="30000" dirty="0" smtClean="0"/>
              <a:t>3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1000</a:t>
            </a:r>
            <a:endParaRPr lang="fr-FR" dirty="0"/>
          </a:p>
          <a:p>
            <a:pPr lvl="2"/>
            <a:r>
              <a:rPr lang="fr-FR" dirty="0"/>
              <a:t>« </a:t>
            </a:r>
            <a:r>
              <a:rPr lang="fr-FR" u="sng" dirty="0"/>
              <a:t>racine </a:t>
            </a:r>
            <a:r>
              <a:rPr lang="fr-FR" u="sng" dirty="0" smtClean="0"/>
              <a:t>cubique</a:t>
            </a:r>
            <a:r>
              <a:rPr lang="fr-FR" dirty="0" smtClean="0"/>
              <a:t> </a:t>
            </a:r>
            <a:r>
              <a:rPr lang="fr-FR" dirty="0"/>
              <a:t>de </a:t>
            </a:r>
            <a:r>
              <a:rPr lang="fr-FR" dirty="0" smtClean="0"/>
              <a:t>1000</a:t>
            </a:r>
            <a:r>
              <a:rPr lang="fr-FR" dirty="0"/>
              <a:t> </a:t>
            </a:r>
            <a:r>
              <a:rPr lang="fr-FR" dirty="0" smtClean="0"/>
              <a:t>»</a:t>
            </a:r>
          </a:p>
          <a:p>
            <a:endParaRPr lang="fr-FR" dirty="0"/>
          </a:p>
          <a:p>
            <a:r>
              <a:rPr lang="fr-FR" dirty="0" smtClean="0"/>
              <a:t>16 = 2*2*2*2</a:t>
            </a:r>
          </a:p>
          <a:p>
            <a:pPr lvl="1"/>
            <a:r>
              <a:rPr lang="fr-FR" dirty="0" smtClean="0"/>
              <a:t>16 = 2</a:t>
            </a:r>
            <a:r>
              <a:rPr lang="fr-FR" baseline="30000" dirty="0" smtClean="0"/>
              <a:t>4</a:t>
            </a:r>
            <a:endParaRPr lang="fr-FR" dirty="0" smtClean="0"/>
          </a:p>
          <a:p>
            <a:pPr lvl="2"/>
            <a:r>
              <a:rPr lang="fr-FR" dirty="0" smtClean="0"/>
              <a:t>« </a:t>
            </a:r>
            <a:r>
              <a:rPr lang="fr-FR" u="sng" dirty="0" smtClean="0"/>
              <a:t>puissance 4</a:t>
            </a:r>
            <a:r>
              <a:rPr lang="fr-FR" u="sng" baseline="30000" dirty="0" smtClean="0"/>
              <a:t>ième</a:t>
            </a:r>
            <a:r>
              <a:rPr lang="fr-FR" dirty="0" smtClean="0"/>
              <a:t> de 2 »</a:t>
            </a:r>
          </a:p>
          <a:p>
            <a:pPr lvl="1"/>
            <a:r>
              <a:rPr lang="fr-FR" dirty="0" smtClean="0"/>
              <a:t>2 </a:t>
            </a:r>
            <a:r>
              <a:rPr lang="fr-FR" dirty="0"/>
              <a:t>=  </a:t>
            </a:r>
            <a:r>
              <a:rPr lang="fr-FR" baseline="30000" dirty="0" smtClean="0"/>
              <a:t>4</a:t>
            </a:r>
            <a:r>
              <a:rPr lang="fr-FR" dirty="0" smtClean="0">
                <a:sym typeface="Symbol" panose="05050102010706020507" pitchFamily="18" charset="2"/>
              </a:rPr>
              <a:t></a:t>
            </a:r>
            <a:r>
              <a:rPr lang="fr-FR" dirty="0" smtClean="0"/>
              <a:t>16</a:t>
            </a:r>
            <a:endParaRPr lang="fr-FR" dirty="0"/>
          </a:p>
          <a:p>
            <a:pPr lvl="2"/>
            <a:r>
              <a:rPr lang="fr-FR" dirty="0" smtClean="0"/>
              <a:t> « </a:t>
            </a:r>
            <a:r>
              <a:rPr lang="fr-FR" u="sng" dirty="0" smtClean="0"/>
              <a:t>racine 4</a:t>
            </a:r>
            <a:r>
              <a:rPr lang="fr-FR" u="sng" baseline="30000" dirty="0" smtClean="0"/>
              <a:t>ième</a:t>
            </a:r>
            <a:r>
              <a:rPr lang="fr-FR" dirty="0" smtClean="0"/>
              <a:t> de 16 »</a:t>
            </a:r>
          </a:p>
          <a:p>
            <a:pPr marL="180000" lvl="1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019191" y="684449"/>
            <a:ext cx="6125317" cy="40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La théorie et la pratique (ou : la science et la technique)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 engineering (ingénierie du logiciel) : info. Appliquée</a:t>
            </a:r>
          </a:p>
          <a:p>
            <a:pPr lvl="1"/>
            <a:r>
              <a:rPr lang="fr-FR" dirty="0" smtClean="0"/>
              <a:t>But : permettre au informaticiens d’écrire des logiciels</a:t>
            </a:r>
          </a:p>
          <a:p>
            <a:pPr lvl="1"/>
            <a:r>
              <a:rPr lang="fr-FR" dirty="0" smtClean="0"/>
              <a:t>Pb n° 1 : comment </a:t>
            </a:r>
            <a:r>
              <a:rPr lang="fr-FR" dirty="0" err="1" smtClean="0"/>
              <a:t>ecrire</a:t>
            </a:r>
            <a:r>
              <a:rPr lang="fr-FR" dirty="0" smtClean="0"/>
              <a:t> du logiciel ?</a:t>
            </a:r>
          </a:p>
          <a:p>
            <a:endParaRPr lang="fr-FR" dirty="0"/>
          </a:p>
          <a:p>
            <a:r>
              <a:rPr lang="fr-FR" dirty="0" smtClean="0"/>
              <a:t>Computer science () : info théorique</a:t>
            </a:r>
          </a:p>
          <a:p>
            <a:pPr lvl="1"/>
            <a:r>
              <a:rPr lang="fr-FR" dirty="0" smtClean="0"/>
              <a:t>But : </a:t>
            </a:r>
          </a:p>
          <a:p>
            <a:pPr lvl="1"/>
            <a:r>
              <a:rPr lang="fr-FR" dirty="0" smtClean="0"/>
              <a:t>Pb n° 1 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Leroy : valider = question n 2 (et pas 1 = </a:t>
            </a:r>
            <a:r>
              <a:rPr lang="fr-FR" dirty="0" err="1" smtClean="0"/>
              <a:t>dev</a:t>
            </a:r>
            <a:r>
              <a:rPr lang="fr-FR" dirty="0" smtClean="0"/>
              <a:t> ?)</a:t>
            </a:r>
          </a:p>
          <a:p>
            <a:pPr lvl="2"/>
            <a:r>
              <a:rPr lang="fr-FR" dirty="0" smtClean="0"/>
              <a:t>Test</a:t>
            </a:r>
          </a:p>
          <a:p>
            <a:pPr lvl="2"/>
            <a:r>
              <a:rPr lang="fr-FR" dirty="0" smtClean="0"/>
              <a:t>Revue : lecture apportant conviction de </a:t>
            </a:r>
            <a:r>
              <a:rPr lang="fr-FR" dirty="0" err="1" smtClean="0"/>
              <a:t>conformite</a:t>
            </a:r>
            <a:endParaRPr lang="fr-FR" dirty="0" smtClean="0"/>
          </a:p>
          <a:p>
            <a:pPr lvl="2"/>
            <a:r>
              <a:rPr lang="fr-FR" dirty="0" smtClean="0"/>
              <a:t>Analyse : </a:t>
            </a:r>
            <a:r>
              <a:rPr lang="fr-FR" dirty="0" err="1" smtClean="0"/>
              <a:t>etude</a:t>
            </a:r>
            <a:r>
              <a:rPr lang="fr-FR" dirty="0" smtClean="0"/>
              <a:t> plus formelle (</a:t>
            </a:r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numerique</a:t>
            </a:r>
            <a:r>
              <a:rPr lang="fr-FR" dirty="0" smtClean="0"/>
              <a:t>, WCET, 1/0, …)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JLD : et bizarrement, cette question ne passe pas par 1 ? (ou pas </a:t>
            </a:r>
            <a:r>
              <a:rPr lang="fr-FR" dirty="0" err="1" smtClean="0"/>
              <a:t>completement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627534"/>
            <a:ext cx="5257390" cy="39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96" y="519522"/>
            <a:ext cx="5768054" cy="41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72"/>
            <a:ext cx="6667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3518"/>
            <a:ext cx="4717629" cy="3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47" y="411163"/>
            <a:ext cx="5849111" cy="41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24" y="852023"/>
            <a:ext cx="4847059" cy="36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235034"/>
            <a:ext cx="5956709" cy="42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621806"/>
            <a:ext cx="5021932" cy="3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195486"/>
            <a:ext cx="5924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Rappels du lycée : exponentielles et logarithmes (les « méchants »)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71500" y="1095586"/>
            <a:ext cx="3071802" cy="3564396"/>
          </a:xfrm>
        </p:spPr>
        <p:txBody>
          <a:bodyPr/>
          <a:lstStyle/>
          <a:p>
            <a:r>
              <a:rPr lang="fr-FR" dirty="0" smtClean="0"/>
              <a:t>     x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/>
              <a:t>x</a:t>
            </a:r>
            <a:r>
              <a:rPr lang="fr-FR" baseline="30000" dirty="0" err="1" smtClean="0"/>
              <a:t>y</a:t>
            </a:r>
            <a:r>
              <a:rPr lang="fr-FR" dirty="0" smtClean="0"/>
              <a:t>          vs.         y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/>
              <a:t>x</a:t>
            </a:r>
            <a:r>
              <a:rPr lang="fr-FR" baseline="30000" dirty="0" err="1" smtClean="0"/>
              <a:t>y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Polynôme</a:t>
            </a:r>
          </a:p>
          <a:p>
            <a:pPr lvl="1"/>
            <a:r>
              <a:rPr lang="fr-FR" dirty="0"/>
              <a:t> </a:t>
            </a:r>
            <a:r>
              <a:rPr lang="fr-FR" dirty="0" smtClean="0"/>
              <a:t>                                     Exponentielle</a:t>
            </a:r>
          </a:p>
          <a:p>
            <a:endParaRPr lang="fr-FR" dirty="0"/>
          </a:p>
          <a:p>
            <a:r>
              <a:rPr lang="fr-FR" dirty="0" smtClean="0"/>
              <a:t>100 </a:t>
            </a:r>
            <a:r>
              <a:rPr lang="fr-FR" dirty="0" smtClean="0"/>
              <a:t>= </a:t>
            </a:r>
            <a:r>
              <a:rPr lang="fr-FR" dirty="0" smtClean="0"/>
              <a:t>10*10 = 10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 smtClean="0"/>
          </a:p>
          <a:p>
            <a:pPr lvl="1"/>
            <a:r>
              <a:rPr lang="fr-FR" dirty="0" smtClean="0"/>
              <a:t>100 </a:t>
            </a:r>
            <a:r>
              <a:rPr lang="fr-FR" dirty="0" smtClean="0"/>
              <a:t>est le </a:t>
            </a:r>
            <a:r>
              <a:rPr lang="fr-FR" u="sng" dirty="0" smtClean="0"/>
              <a:t>carré de</a:t>
            </a:r>
            <a:r>
              <a:rPr lang="fr-FR" dirty="0" smtClean="0"/>
              <a:t> 10</a:t>
            </a:r>
            <a:endParaRPr lang="fr-FR" dirty="0" smtClean="0"/>
          </a:p>
          <a:p>
            <a:pPr lvl="2"/>
            <a:r>
              <a:rPr lang="fr-FR" dirty="0" smtClean="0"/>
              <a:t>x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x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 smtClean="0"/>
          </a:p>
          <a:p>
            <a:pPr lvl="1"/>
            <a:r>
              <a:rPr lang="fr-FR" dirty="0" smtClean="0"/>
              <a:t>100 est l’exponentielle de base 10 de 2</a:t>
            </a:r>
          </a:p>
          <a:p>
            <a:pPr lvl="2"/>
            <a:r>
              <a:rPr lang="fr-FR" dirty="0" smtClean="0"/>
              <a:t>y </a:t>
            </a:r>
            <a:r>
              <a:rPr lang="fr-FR" dirty="0" smtClean="0">
                <a:sym typeface="Wingdings" panose="05000000000000000000" pitchFamily="2" charset="2"/>
              </a:rPr>
              <a:t> 10</a:t>
            </a:r>
            <a:r>
              <a:rPr lang="fr-FR" baseline="30000" dirty="0" smtClean="0">
                <a:sym typeface="Wingdings" panose="05000000000000000000" pitchFamily="2" charset="2"/>
              </a:rPr>
              <a:t>y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endParaRPr lang="fr-FR" dirty="0" smtClean="0"/>
          </a:p>
          <a:p>
            <a:pPr lvl="1"/>
            <a:r>
              <a:rPr lang="fr-FR" dirty="0" smtClean="0"/>
              <a:t>2 </a:t>
            </a:r>
            <a:r>
              <a:rPr lang="fr-FR" dirty="0" smtClean="0"/>
              <a:t>= log</a:t>
            </a:r>
            <a:r>
              <a:rPr lang="fr-FR" baseline="-25000" dirty="0" smtClean="0"/>
              <a:t>10</a:t>
            </a:r>
            <a:r>
              <a:rPr lang="fr-FR" dirty="0" smtClean="0"/>
              <a:t> 100</a:t>
            </a:r>
          </a:p>
          <a:p>
            <a:pPr lvl="2"/>
            <a:r>
              <a:rPr lang="fr-FR" dirty="0" smtClean="0"/>
              <a:t>« log de base 10 de 100 »</a:t>
            </a:r>
          </a:p>
          <a:p>
            <a:pPr lvl="3"/>
            <a:r>
              <a:rPr lang="fr-FR" dirty="0" err="1" smtClean="0"/>
              <a:t>c.a.d</a:t>
            </a:r>
            <a:r>
              <a:rPr lang="fr-FR" dirty="0" smtClean="0"/>
              <a:t>. le nombre de ‘0’</a:t>
            </a:r>
          </a:p>
          <a:p>
            <a:r>
              <a:rPr lang="fr-FR" dirty="0" smtClean="0"/>
              <a:t>1000 = </a:t>
            </a:r>
            <a:r>
              <a:rPr lang="fr-FR" dirty="0" smtClean="0"/>
              <a:t>10*10*10 = 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endParaRPr lang="fr-FR" dirty="0" smtClean="0"/>
          </a:p>
          <a:p>
            <a:pPr lvl="1"/>
            <a:r>
              <a:rPr lang="fr-FR" dirty="0" smtClean="0"/>
              <a:t>1000 </a:t>
            </a:r>
            <a:r>
              <a:rPr lang="fr-FR" dirty="0"/>
              <a:t>= </a:t>
            </a:r>
            <a:r>
              <a:rPr lang="fr-FR" dirty="0" smtClean="0"/>
              <a:t>10</a:t>
            </a:r>
            <a:r>
              <a:rPr lang="fr-FR" baseline="30000" dirty="0" smtClean="0"/>
              <a:t>3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 smtClean="0"/>
              <a:t>3 </a:t>
            </a:r>
            <a:r>
              <a:rPr lang="fr-FR" dirty="0"/>
              <a:t>= log</a:t>
            </a:r>
            <a:r>
              <a:rPr lang="fr-FR" baseline="-25000" dirty="0"/>
              <a:t>10</a:t>
            </a:r>
            <a:r>
              <a:rPr lang="fr-FR" dirty="0"/>
              <a:t> </a:t>
            </a:r>
            <a:r>
              <a:rPr lang="fr-FR" dirty="0" smtClean="0"/>
              <a:t>1000</a:t>
            </a:r>
          </a:p>
          <a:p>
            <a:endParaRPr lang="fr-FR" dirty="0" smtClean="0"/>
          </a:p>
          <a:p>
            <a:r>
              <a:rPr lang="fr-FR" dirty="0" smtClean="0"/>
              <a:t>16 = </a:t>
            </a:r>
            <a:r>
              <a:rPr lang="fr-FR" dirty="0" smtClean="0"/>
              <a:t>2*2*2*2 = 2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  <a:p>
            <a:r>
              <a:rPr lang="fr-FR" dirty="0" smtClean="0"/>
              <a:t>Bla</a:t>
            </a:r>
          </a:p>
          <a:p>
            <a:endParaRPr lang="fr-FR" dirty="0"/>
          </a:p>
          <a:p>
            <a:r>
              <a:rPr lang="fr-FR" dirty="0" smtClean="0"/>
              <a:t>1.001</a:t>
            </a:r>
            <a:r>
              <a:rPr lang="fr-FR" baseline="30000" dirty="0" smtClean="0"/>
              <a:t>x</a:t>
            </a:r>
            <a:r>
              <a:rPr lang="fr-FR" dirty="0" smtClean="0"/>
              <a:t> domine x</a:t>
            </a:r>
            <a:r>
              <a:rPr lang="fr-FR" baseline="30000" dirty="0" smtClean="0"/>
              <a:t>1000</a:t>
            </a:r>
            <a:r>
              <a:rPr lang="fr-FR" dirty="0" smtClean="0"/>
              <a:t> </a:t>
            </a:r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059832" y="677949"/>
            <a:ext cx="6084168" cy="39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31490"/>
            <a:ext cx="578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59482"/>
            <a:ext cx="6038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10079"/>
            <a:ext cx="61817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6694"/>
            <a:ext cx="5429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68" y="267494"/>
            <a:ext cx="5581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181125"/>
            <a:ext cx="6000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Revisitons l’addition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28083" y="1779252"/>
            <a:ext cx="2364325" cy="2988742"/>
          </a:xfrm>
        </p:spPr>
        <p:txBody>
          <a:bodyPr/>
          <a:lstStyle/>
          <a:p>
            <a:r>
              <a:rPr lang="fr-FR" dirty="0"/>
              <a:t>Ne pas confondre :</a:t>
            </a:r>
          </a:p>
          <a:p>
            <a:pPr lvl="1"/>
            <a:r>
              <a:rPr lang="fr-FR" dirty="0" smtClean="0"/>
              <a:t>Un nombre</a:t>
            </a:r>
          </a:p>
          <a:p>
            <a:pPr lvl="1"/>
            <a:r>
              <a:rPr lang="fr-FR" dirty="0" smtClean="0"/>
              <a:t>Ses représentations</a:t>
            </a:r>
            <a:endParaRPr lang="fr-FR" dirty="0"/>
          </a:p>
          <a:p>
            <a:endParaRPr lang="fr-FR" dirty="0" smtClean="0"/>
          </a:p>
          <a:p>
            <a:r>
              <a:rPr lang="en-US" b="0" dirty="0" err="1" smtClean="0"/>
              <a:t>Une</a:t>
            </a:r>
            <a:r>
              <a:rPr lang="en-US" b="0" dirty="0" smtClean="0"/>
              <a:t> </a:t>
            </a:r>
            <a:r>
              <a:rPr lang="en-US" b="0" dirty="0" err="1" smtClean="0"/>
              <a:t>représentation</a:t>
            </a:r>
            <a:r>
              <a:rPr lang="en-US" b="0" dirty="0" smtClean="0"/>
              <a:t> </a:t>
            </a:r>
            <a:r>
              <a:rPr lang="en-US" b="0" dirty="0" err="1" smtClean="0"/>
              <a:t>est</a:t>
            </a:r>
            <a:r>
              <a:rPr lang="en-US" b="0" dirty="0" smtClean="0"/>
              <a:t> </a:t>
            </a:r>
            <a:r>
              <a:rPr lang="en-US" b="0" u="sng" dirty="0" smtClean="0">
                <a:solidFill>
                  <a:srgbClr val="FF0000"/>
                </a:solidFill>
              </a:rPr>
              <a:t>LOGARITHMIQUEMENT</a:t>
            </a:r>
            <a:r>
              <a:rPr lang="en-US" b="0" dirty="0" smtClean="0"/>
              <a:t> plus petite que le </a:t>
            </a:r>
            <a:r>
              <a:rPr lang="en-US" b="0" dirty="0" err="1" smtClean="0"/>
              <a:t>nombre</a:t>
            </a:r>
            <a:endParaRPr lang="en-US" b="0" dirty="0"/>
          </a:p>
          <a:p>
            <a:r>
              <a:rPr lang="fr-FR" b="0" dirty="0" smtClean="0"/>
              <a:t>Un nombre est </a:t>
            </a:r>
            <a:r>
              <a:rPr lang="fr-FR" b="0" u="sng" dirty="0" smtClean="0">
                <a:solidFill>
                  <a:srgbClr val="FF0000"/>
                </a:solidFill>
              </a:rPr>
              <a:t>EXPONENTIELLEMENT</a:t>
            </a:r>
            <a:r>
              <a:rPr lang="fr-FR" b="0" dirty="0" smtClean="0"/>
              <a:t> plus grand que sa représentation</a:t>
            </a:r>
          </a:p>
          <a:p>
            <a:endParaRPr lang="fr-FR" b="0" dirty="0"/>
          </a:p>
          <a:p>
            <a:pPr marL="0" indent="0">
              <a:buNone/>
            </a:pPr>
            <a:r>
              <a:rPr lang="fr-FR" b="0" dirty="0" smtClean="0"/>
              <a:t>Si pour représenter 1 million,</a:t>
            </a:r>
          </a:p>
          <a:p>
            <a:pPr marL="0" indent="0">
              <a:buNone/>
            </a:pPr>
            <a:r>
              <a:rPr lang="fr-FR" b="0" dirty="0"/>
              <a:t>i</a:t>
            </a:r>
            <a:r>
              <a:rPr lang="fr-FR" b="0" dirty="0" smtClean="0"/>
              <a:t>l fallait 1 million de chiffres …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grpSp>
        <p:nvGrpSpPr>
          <p:cNvPr id="27" name="Groupe 26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8" name="Connecteur droit 27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llipse 29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33" name="Connecteur droit avec flèche 32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6" name="Ellipse 35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Arc 37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Espace réservé du contenu 1"/>
          <p:cNvSpPr txBox="1">
            <a:spLocks/>
          </p:cNvSpPr>
          <p:nvPr/>
        </p:nvSpPr>
        <p:spPr bwMode="gray">
          <a:xfrm>
            <a:off x="983870" y="1815666"/>
            <a:ext cx="3732146" cy="29517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11</a:t>
            </a:r>
          </a:p>
          <a:p>
            <a:endParaRPr lang="fr-FR" dirty="0" smtClean="0"/>
          </a:p>
          <a:p>
            <a:r>
              <a:rPr lang="fr-FR" dirty="0" smtClean="0"/>
              <a:t>+1</a:t>
            </a:r>
          </a:p>
          <a:p>
            <a:r>
              <a:rPr lang="fr-FR" dirty="0" smtClean="0"/>
              <a:t>+1</a:t>
            </a:r>
          </a:p>
          <a:p>
            <a:r>
              <a:rPr lang="fr-FR" dirty="0" smtClean="0"/>
              <a:t>…</a:t>
            </a:r>
          </a:p>
          <a:p>
            <a:r>
              <a:rPr lang="fr-FR" dirty="0" smtClean="0"/>
              <a:t>+1 (22</a:t>
            </a:r>
            <a:r>
              <a:rPr lang="fr-FR" baseline="30000" dirty="0" smtClean="0"/>
              <a:t>ième</a:t>
            </a:r>
            <a:r>
              <a:rPr lang="fr-FR" dirty="0" smtClean="0"/>
              <a:t> fois)</a:t>
            </a:r>
          </a:p>
          <a:p>
            <a:endParaRPr lang="fr-FR" dirty="0" smtClean="0"/>
          </a:p>
          <a:p>
            <a:r>
              <a:rPr lang="fr-FR" dirty="0" smtClean="0"/>
              <a:t>___</a:t>
            </a:r>
          </a:p>
          <a:p>
            <a:r>
              <a:rPr lang="fr-FR" dirty="0" smtClean="0"/>
              <a:t>33</a:t>
            </a:r>
          </a:p>
          <a:p>
            <a:endParaRPr lang="fr-FR" dirty="0"/>
          </a:p>
          <a:p>
            <a:r>
              <a:rPr lang="fr-FR" dirty="0" smtClean="0"/>
              <a:t>Complexité ?</a:t>
            </a:r>
          </a:p>
          <a:p>
            <a:pPr lvl="1"/>
            <a:r>
              <a:rPr lang="fr-FR" dirty="0" smtClean="0"/>
              <a:t>fonction de la TAILLE de l’entrée …</a:t>
            </a:r>
          </a:p>
          <a:p>
            <a:pPr lvl="1"/>
            <a:r>
              <a:rPr lang="fr-FR" dirty="0" smtClean="0"/>
              <a:t>… et non pas de sa VALEUR</a:t>
            </a:r>
          </a:p>
          <a:p>
            <a:r>
              <a:rPr lang="fr-FR" dirty="0" smtClean="0"/>
              <a:t>EXPONENTIELLE !!!</a:t>
            </a:r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40" name="Espace réservé du contenu 1"/>
          <p:cNvSpPr txBox="1">
            <a:spLocks/>
          </p:cNvSpPr>
          <p:nvPr/>
        </p:nvSpPr>
        <p:spPr bwMode="gray">
          <a:xfrm>
            <a:off x="5328084" y="288882"/>
            <a:ext cx="2952328" cy="1166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Ne pas confondre :</a:t>
            </a:r>
          </a:p>
          <a:p>
            <a:pPr lvl="1"/>
            <a:r>
              <a:rPr lang="fr-FR" dirty="0" smtClean="0"/>
              <a:t>Un problème</a:t>
            </a:r>
          </a:p>
          <a:p>
            <a:pPr lvl="1"/>
            <a:r>
              <a:rPr lang="fr-FR" dirty="0" smtClean="0"/>
              <a:t>Ses algorithmes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Prob</a:t>
            </a:r>
            <a:r>
              <a:rPr lang="fr-FR" dirty="0" smtClean="0"/>
              <a:t>) = </a:t>
            </a:r>
            <a:r>
              <a:rPr lang="fr-FR" u="sng" dirty="0" smtClean="0">
                <a:solidFill>
                  <a:srgbClr val="FF0000"/>
                </a:solidFill>
              </a:rPr>
              <a:t>min</a:t>
            </a:r>
            <a:r>
              <a:rPr lang="fr-FR" dirty="0" smtClean="0"/>
              <a:t> </a:t>
            </a:r>
            <a:r>
              <a:rPr lang="fr-FR" dirty="0" err="1" smtClean="0"/>
              <a:t>Cplx</a:t>
            </a:r>
            <a:r>
              <a:rPr lang="fr-FR" dirty="0" smtClean="0"/>
              <a:t>(</a:t>
            </a:r>
            <a:r>
              <a:rPr lang="fr-FR" dirty="0" err="1" smtClean="0"/>
              <a:t>Algos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424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6" grpId="0"/>
      <p:bldP spid="30" grpId="0" animBg="1"/>
      <p:bldP spid="39" grpId="0" build="p"/>
      <p:bldP spid="4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la multiplication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2463738"/>
            <a:ext cx="5724636" cy="577967"/>
          </a:xfrm>
        </p:spPr>
        <p:txBody>
          <a:bodyPr/>
          <a:lstStyle/>
          <a:p>
            <a:r>
              <a:rPr lang="fr-FR" dirty="0" smtClean="0"/>
              <a:t>1969 : Volker </a:t>
            </a:r>
            <a:r>
              <a:rPr lang="fr-FR" dirty="0" err="1" smtClean="0"/>
              <a:t>Strassen</a:t>
            </a:r>
            <a:r>
              <a:rPr lang="fr-FR" dirty="0" smtClean="0"/>
              <a:t> :                         produit matriciel ‘rapide’</a:t>
            </a:r>
          </a:p>
          <a:p>
            <a:r>
              <a:rPr lang="fr-FR" dirty="0" smtClean="0"/>
              <a:t>1971 : A. </a:t>
            </a:r>
            <a:r>
              <a:rPr lang="fr-FR" dirty="0" err="1" smtClean="0"/>
              <a:t>Schönhage</a:t>
            </a:r>
            <a:r>
              <a:rPr lang="fr-FR" dirty="0" smtClean="0"/>
              <a:t> &amp; V. </a:t>
            </a:r>
            <a:r>
              <a:rPr lang="fr-FR" dirty="0" err="1" smtClean="0"/>
              <a:t>Strassen</a:t>
            </a:r>
            <a:r>
              <a:rPr lang="fr-FR" dirty="0" smtClean="0"/>
              <a:t> :     n . log(n) . </a:t>
            </a:r>
            <a:r>
              <a:rPr lang="fr-FR" dirty="0"/>
              <a:t>l</a:t>
            </a:r>
            <a:r>
              <a:rPr lang="fr-FR" dirty="0" smtClean="0"/>
              <a:t>og(log(n))</a:t>
            </a:r>
          </a:p>
          <a:p>
            <a:r>
              <a:rPr lang="fr-FR" dirty="0" smtClean="0"/>
              <a:t>2019 : D. Harvey &amp; J. van der </a:t>
            </a:r>
            <a:r>
              <a:rPr lang="fr-FR" dirty="0" err="1" smtClean="0"/>
              <a:t>Hoeven</a:t>
            </a:r>
            <a:r>
              <a:rPr lang="fr-FR" dirty="0" smtClean="0"/>
              <a:t> : n . log(n)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863588" y="3106996"/>
            <a:ext cx="4278776" cy="1228950"/>
          </a:xfrm>
          <a:prstGeom prst="rect">
            <a:avLst/>
          </a:prstGeom>
        </p:spPr>
      </p:pic>
      <p:sp>
        <p:nvSpPr>
          <p:cNvPr id="9" name="Espace réservé du contenu 1"/>
          <p:cNvSpPr txBox="1">
            <a:spLocks/>
          </p:cNvSpPr>
          <p:nvPr/>
        </p:nvSpPr>
        <p:spPr bwMode="gray">
          <a:xfrm>
            <a:off x="107504" y="4338799"/>
            <a:ext cx="5556078" cy="465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Et donc : ON NE SAIT TOUJOURS PAS !!!</a:t>
            </a:r>
          </a:p>
          <a:p>
            <a:pPr lvl="1"/>
            <a:r>
              <a:rPr lang="fr-FR" dirty="0" smtClean="0"/>
              <a:t>Conjecture JLD : rdv dans 50 ans pour la réponse.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29328" y="687219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605900" y="550021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95919" y="1067191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2103623" y="1229944"/>
            <a:ext cx="953978" cy="434899"/>
            <a:chOff x="1907704" y="2289288"/>
            <a:chExt cx="953978" cy="434899"/>
          </a:xfrm>
        </p:grpSpPr>
        <p:cxnSp>
          <p:nvCxnSpPr>
            <p:cNvPr id="17" name="Connecteur droit 1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/>
          <p:cNvGrpSpPr/>
          <p:nvPr/>
        </p:nvGrpSpPr>
        <p:grpSpPr>
          <a:xfrm>
            <a:off x="3173840" y="1038848"/>
            <a:ext cx="1231261" cy="555397"/>
            <a:chOff x="2977921" y="2098192"/>
            <a:chExt cx="1231261" cy="555397"/>
          </a:xfrm>
        </p:grpSpPr>
        <p:sp>
          <p:nvSpPr>
            <p:cNvPr id="24" name="Ellipse 23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7432370" y="864465"/>
            <a:ext cx="1280090" cy="1223730"/>
            <a:chOff x="7236451" y="1923809"/>
            <a:chExt cx="1280090" cy="1223730"/>
          </a:xfrm>
        </p:grpSpPr>
        <p:sp>
          <p:nvSpPr>
            <p:cNvPr id="32" name="Ellipse 31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104" name="Ellipse 103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86" name="Ellipse 85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77" name="Ellipse 76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68" name="Ellipse 67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Ellipse 72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Ellipse 73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59" name="Ellipse 5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Ellipse 65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9" name="Groupe 38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50" name="Ellipse 49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41" name="Ellipse 40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13" name="Groupe 112"/>
          <p:cNvGrpSpPr/>
          <p:nvPr/>
        </p:nvGrpSpPr>
        <p:grpSpPr>
          <a:xfrm>
            <a:off x="5752173" y="1145018"/>
            <a:ext cx="1471163" cy="583437"/>
            <a:chOff x="5556254" y="2204362"/>
            <a:chExt cx="1471163" cy="583437"/>
          </a:xfrm>
        </p:grpSpPr>
        <p:cxnSp>
          <p:nvCxnSpPr>
            <p:cNvPr id="114" name="Connecteur droit 113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19" name="Connecteur droit 118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ZoneTexte 122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24" name="Connecteur droit 123"/>
            <p:cNvCxnSpPr>
              <a:stCxn id="118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>
              <a:stCxn id="123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25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sp>
        <p:nvSpPr>
          <p:cNvPr id="127" name="Ellipse 126"/>
          <p:cNvSpPr/>
          <p:nvPr/>
        </p:nvSpPr>
        <p:spPr>
          <a:xfrm>
            <a:off x="4460458" y="1165421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5741542" y="1710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1" name="Ellipse 130"/>
          <p:cNvSpPr/>
          <p:nvPr/>
        </p:nvSpPr>
        <p:spPr>
          <a:xfrm>
            <a:off x="1167519" y="1279667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space réservé du contenu 1"/>
          <p:cNvSpPr txBox="1">
            <a:spLocks/>
          </p:cNvSpPr>
          <p:nvPr/>
        </p:nvSpPr>
        <p:spPr bwMode="gray">
          <a:xfrm>
            <a:off x="107504" y="2247714"/>
            <a:ext cx="5556078" cy="2544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1962 : Anatoly </a:t>
            </a:r>
            <a:r>
              <a:rPr lang="fr-FR" dirty="0" err="1" smtClean="0"/>
              <a:t>Karatsuba</a:t>
            </a:r>
            <a:r>
              <a:rPr lang="fr-FR" dirty="0" smtClean="0"/>
              <a:t> :                     n</a:t>
            </a:r>
            <a:r>
              <a:rPr lang="fr-FR" baseline="30000" dirty="0" smtClean="0"/>
              <a:t>log</a:t>
            </a:r>
            <a:r>
              <a:rPr lang="fr-FR" sz="1100" baseline="14000" dirty="0" smtClean="0"/>
              <a:t>2</a:t>
            </a:r>
            <a:r>
              <a:rPr lang="fr-FR" baseline="30000" dirty="0" smtClean="0"/>
              <a:t>3</a:t>
            </a:r>
            <a:r>
              <a:rPr lang="fr-FR" dirty="0" smtClean="0"/>
              <a:t>   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  n</a:t>
            </a:r>
            <a:r>
              <a:rPr lang="fr-FR" baseline="30000" dirty="0" smtClean="0"/>
              <a:t>1.585</a:t>
            </a:r>
            <a:r>
              <a:rPr lang="fr-FR" dirty="0" smtClean="0"/>
              <a:t>  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073387" y="2118433"/>
            <a:ext cx="1186201" cy="15097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710000" y="2860293"/>
            <a:ext cx="1398165" cy="18684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6422073" y="2834740"/>
            <a:ext cx="1287927" cy="18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  <p:bldP spid="13" grpId="0"/>
      <p:bldP spid="14" grpId="0"/>
      <p:bldP spid="15" grpId="0"/>
      <p:bldP spid="127" grpId="0" animBg="1"/>
      <p:bldP spid="129" grpId="0"/>
      <p:bldP spid="131" grpId="0" animBg="1"/>
      <p:bldP spid="13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Primalité et factorisation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8184370" cy="3528802"/>
          </a:xfrm>
        </p:spPr>
        <p:txBody>
          <a:bodyPr/>
          <a:lstStyle/>
          <a:p>
            <a:r>
              <a:rPr lang="fr-FR" dirty="0" smtClean="0"/>
              <a:t>N = 23 est-il premier ?</a:t>
            </a:r>
          </a:p>
          <a:p>
            <a:pPr lvl="1"/>
            <a:r>
              <a:rPr lang="fr-FR" dirty="0" smtClean="0"/>
              <a:t>Divisible par 2 ?</a:t>
            </a:r>
          </a:p>
          <a:p>
            <a:pPr lvl="1"/>
            <a:r>
              <a:rPr lang="fr-FR" dirty="0" smtClean="0"/>
              <a:t>Divisible par 3 ?</a:t>
            </a:r>
          </a:p>
          <a:p>
            <a:pPr lvl="1"/>
            <a:r>
              <a:rPr lang="fr-FR" dirty="0" smtClean="0"/>
              <a:t>Divisible par 4 ?</a:t>
            </a:r>
          </a:p>
          <a:p>
            <a:pPr lvl="1"/>
            <a:r>
              <a:rPr lang="fr-FR" dirty="0" smtClean="0"/>
              <a:t>Divisible par 5 ?</a:t>
            </a:r>
          </a:p>
          <a:p>
            <a:pPr lvl="2"/>
            <a:r>
              <a:rPr lang="fr-FR" dirty="0" smtClean="0"/>
              <a:t>Pas besoin !!!!</a:t>
            </a:r>
          </a:p>
          <a:p>
            <a:pPr lvl="1"/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‘naïf’ : divisibilité par 2, puis par tous les impairs &lt; </a:t>
            </a:r>
            <a:r>
              <a:rPr lang="fr-FR" dirty="0" smtClean="0">
                <a:sym typeface="Symbol" panose="05050102010706020507" pitchFamily="18" charset="2"/>
              </a:rPr>
              <a:t>N</a:t>
            </a:r>
          </a:p>
          <a:p>
            <a:endParaRPr lang="fr-FR" dirty="0">
              <a:sym typeface="Symbol" panose="05050102010706020507" pitchFamily="18" charset="2"/>
            </a:endParaRPr>
          </a:p>
          <a:p>
            <a:r>
              <a:rPr lang="fr-FR" dirty="0" smtClean="0">
                <a:sym typeface="Symbol" panose="05050102010706020507" pitchFamily="18" charset="2"/>
              </a:rPr>
              <a:t>Nombre d’opérations ?</a:t>
            </a:r>
          </a:p>
          <a:p>
            <a:pPr lvl="1"/>
            <a:r>
              <a:rPr lang="fr-FR" dirty="0" smtClean="0">
                <a:sym typeface="Symbol" panose="05050102010706020507" pitchFamily="18" charset="2"/>
              </a:rPr>
              <a:t>N  2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fr-FR" dirty="0">
                <a:sym typeface="Symbol" panose="05050102010706020507" pitchFamily="18" charset="2"/>
              </a:rPr>
              <a:t></a:t>
            </a:r>
            <a:r>
              <a:rPr lang="fr-FR" dirty="0" smtClean="0">
                <a:sym typeface="Symbol" panose="05050102010706020507" pitchFamily="18" charset="2"/>
              </a:rPr>
              <a:t>N = (</a:t>
            </a:r>
            <a:r>
              <a:rPr lang="fr-FR" dirty="0">
                <a:sym typeface="Symbol" panose="05050102010706020507" pitchFamily="18" charset="2"/>
              </a:rPr>
              <a:t>2</a:t>
            </a:r>
            <a:r>
              <a:rPr lang="fr-FR" baseline="30000" dirty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)</a:t>
            </a:r>
            <a:r>
              <a:rPr lang="fr-FR" baseline="30000" dirty="0" smtClean="0">
                <a:sym typeface="Symbol" panose="05050102010706020507" pitchFamily="18" charset="2"/>
              </a:rPr>
              <a:t>1/2</a:t>
            </a:r>
            <a:r>
              <a:rPr lang="fr-FR" dirty="0" smtClean="0">
                <a:sym typeface="Symbol" panose="05050102010706020507" pitchFamily="18" charset="2"/>
              </a:rPr>
              <a:t> = (2</a:t>
            </a:r>
            <a:r>
              <a:rPr lang="fr-FR" baseline="30000" dirty="0" smtClean="0">
                <a:sym typeface="Symbol" panose="05050102010706020507" pitchFamily="18" charset="2"/>
              </a:rPr>
              <a:t>1/2</a:t>
            </a:r>
            <a:r>
              <a:rPr lang="fr-FR" dirty="0" smtClean="0">
                <a:sym typeface="Symbol" panose="05050102010706020507" pitchFamily="18" charset="2"/>
              </a:rPr>
              <a:t>)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r>
              <a:rPr lang="fr-FR" dirty="0" smtClean="0">
                <a:sym typeface="Symbol" panose="05050102010706020507" pitchFamily="18" charset="2"/>
              </a:rPr>
              <a:t> </a:t>
            </a:r>
            <a:r>
              <a:rPr lang="fr-FR" dirty="0">
                <a:sym typeface="Symbol" panose="05050102010706020507" pitchFamily="18" charset="2"/>
              </a:rPr>
              <a:t> </a:t>
            </a:r>
            <a:r>
              <a:rPr lang="fr-FR" dirty="0" smtClean="0">
                <a:sym typeface="Symbol" panose="05050102010706020507" pitchFamily="18" charset="2"/>
              </a:rPr>
              <a:t>1.414</a:t>
            </a:r>
            <a:r>
              <a:rPr lang="fr-FR" baseline="30000" dirty="0" smtClean="0">
                <a:sym typeface="Symbol" panose="05050102010706020507" pitchFamily="18" charset="2"/>
              </a:rPr>
              <a:t>n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Si </a:t>
            </a:r>
            <a:r>
              <a:rPr lang="fr-FR" dirty="0"/>
              <a:t>N</a:t>
            </a:r>
            <a:r>
              <a:rPr lang="fr-FR" dirty="0" smtClean="0"/>
              <a:t> est </a:t>
            </a:r>
            <a:r>
              <a:rPr lang="fr-FR" u="sng" dirty="0" smtClean="0"/>
              <a:t>composite</a:t>
            </a:r>
            <a:r>
              <a:rPr lang="fr-FR" dirty="0" smtClean="0"/>
              <a:t>, l’</a:t>
            </a:r>
            <a:r>
              <a:rPr lang="fr-FR" dirty="0" err="1" smtClean="0"/>
              <a:t>algo</a:t>
            </a:r>
            <a:r>
              <a:rPr lang="fr-FR" dirty="0" smtClean="0"/>
              <a:t> donne un diviseur : c’est un « témoin/preuve/certificat »</a:t>
            </a:r>
          </a:p>
          <a:p>
            <a:pPr lvl="1"/>
            <a:r>
              <a:rPr lang="fr-FR" dirty="0" err="1" smtClean="0"/>
              <a:t>Witness</a:t>
            </a:r>
            <a:r>
              <a:rPr lang="fr-FR" dirty="0" smtClean="0"/>
              <a:t>/proof/</a:t>
            </a:r>
            <a:r>
              <a:rPr lang="fr-FR" dirty="0" err="1" smtClean="0"/>
              <a:t>certificate</a:t>
            </a:r>
            <a:r>
              <a:rPr lang="fr-FR" dirty="0" smtClean="0"/>
              <a:t> of </a:t>
            </a:r>
            <a:r>
              <a:rPr lang="fr-FR" dirty="0" err="1" smtClean="0"/>
              <a:t>compositeness</a:t>
            </a:r>
            <a:endParaRPr lang="fr-FR" dirty="0" smtClean="0"/>
          </a:p>
          <a:p>
            <a:pPr lvl="1"/>
            <a:r>
              <a:rPr lang="fr-FR" dirty="0" smtClean="0"/>
              <a:t>COURT : de taille comparable à N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023828" y="79088"/>
            <a:ext cx="6084676" cy="1569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 </a:t>
            </a:r>
            <a:r>
              <a:rPr lang="en-US" sz="1200" dirty="0" err="1" smtClean="0"/>
              <a:t>problème</a:t>
            </a:r>
            <a:r>
              <a:rPr lang="en-US" sz="1200" dirty="0" smtClean="0"/>
              <a:t> de </a:t>
            </a:r>
            <a:r>
              <a:rPr lang="en-US" sz="1200" dirty="0" err="1" smtClean="0"/>
              <a:t>distinguer</a:t>
            </a:r>
            <a:r>
              <a:rPr lang="en-US" sz="1200" dirty="0" smtClean="0"/>
              <a:t> les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 premiers des </a:t>
            </a:r>
            <a:r>
              <a:rPr lang="en-US" sz="1200" dirty="0" err="1" smtClean="0"/>
              <a:t>composés</a:t>
            </a:r>
            <a:r>
              <a:rPr lang="en-US" sz="1200" dirty="0" smtClean="0"/>
              <a:t> et de </a:t>
            </a:r>
            <a:r>
              <a:rPr lang="en-US" sz="1200" dirty="0" err="1" smtClean="0"/>
              <a:t>décomposer</a:t>
            </a:r>
            <a:r>
              <a:rPr lang="en-US" sz="1200" dirty="0" smtClean="0"/>
              <a:t> </a:t>
            </a:r>
            <a:r>
              <a:rPr lang="en-US" sz="1200" dirty="0" err="1" smtClean="0"/>
              <a:t>ces</a:t>
            </a:r>
            <a:r>
              <a:rPr lang="en-US" sz="1200" dirty="0" smtClean="0"/>
              <a:t> </a:t>
            </a:r>
            <a:r>
              <a:rPr lang="en-US" sz="1200" dirty="0" err="1" smtClean="0"/>
              <a:t>derniers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facteurs</a:t>
            </a:r>
            <a:r>
              <a:rPr lang="en-US" sz="1200" dirty="0" smtClean="0"/>
              <a:t> premiers </a:t>
            </a:r>
            <a:r>
              <a:rPr lang="en-US" sz="1200" dirty="0" err="1" smtClean="0"/>
              <a:t>est</a:t>
            </a:r>
            <a:r>
              <a:rPr lang="en-US" sz="1200" dirty="0" smtClean="0"/>
              <a:t> … un des plus </a:t>
            </a:r>
            <a:r>
              <a:rPr lang="en-US" sz="1200" dirty="0" err="1" smtClean="0"/>
              <a:t>importants</a:t>
            </a:r>
            <a:r>
              <a:rPr lang="en-US" sz="1200" dirty="0" smtClean="0"/>
              <a:t> et </a:t>
            </a:r>
            <a:r>
              <a:rPr lang="en-US" sz="1200" dirty="0" err="1" smtClean="0"/>
              <a:t>utiles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arithmétique</a:t>
            </a:r>
            <a:r>
              <a:rPr lang="en-US" sz="1200" dirty="0" smtClean="0"/>
              <a:t>.</a:t>
            </a:r>
            <a:endParaRPr lang="en-US" sz="1200" dirty="0"/>
          </a:p>
          <a:p>
            <a:endParaRPr lang="en-US" sz="1200" dirty="0" smtClean="0"/>
          </a:p>
          <a:p>
            <a:r>
              <a:rPr lang="en-US" sz="1200" dirty="0" err="1" smtClean="0"/>
              <a:t>Néanmoins</a:t>
            </a:r>
            <a:r>
              <a:rPr lang="en-US" sz="1200" dirty="0" smtClean="0"/>
              <a:t> nous </a:t>
            </a:r>
            <a:r>
              <a:rPr lang="en-US" sz="1200" dirty="0" err="1" smtClean="0"/>
              <a:t>devons</a:t>
            </a:r>
            <a:r>
              <a:rPr lang="en-US" sz="1200" dirty="0" smtClean="0"/>
              <a:t> </a:t>
            </a:r>
            <a:r>
              <a:rPr lang="en-US" sz="1200" dirty="0" err="1" smtClean="0"/>
              <a:t>admettre</a:t>
            </a:r>
            <a:r>
              <a:rPr lang="en-US" sz="1200" dirty="0" smtClean="0"/>
              <a:t> que </a:t>
            </a:r>
            <a:r>
              <a:rPr lang="en-US" sz="1200" dirty="0" err="1" smtClean="0"/>
              <a:t>toutes</a:t>
            </a:r>
            <a:r>
              <a:rPr lang="en-US" sz="1200" dirty="0" smtClean="0"/>
              <a:t> les </a:t>
            </a:r>
            <a:r>
              <a:rPr lang="en-US" sz="1200" dirty="0" err="1" smtClean="0"/>
              <a:t>méthodes</a:t>
            </a:r>
            <a:r>
              <a:rPr lang="en-US" sz="1200" dirty="0" smtClean="0"/>
              <a:t> … </a:t>
            </a:r>
            <a:r>
              <a:rPr lang="en-US" sz="1200" dirty="0" err="1" smtClean="0"/>
              <a:t>sont</a:t>
            </a:r>
            <a:r>
              <a:rPr lang="en-US" sz="1200" dirty="0" smtClean="0"/>
              <a:t> </a:t>
            </a:r>
            <a:r>
              <a:rPr lang="en-US" sz="1200" dirty="0" err="1" smtClean="0"/>
              <a:t>tellement</a:t>
            </a:r>
            <a:r>
              <a:rPr lang="en-US" sz="1200" dirty="0" smtClean="0"/>
              <a:t> </a:t>
            </a:r>
            <a:r>
              <a:rPr lang="en-US" sz="1200" dirty="0" err="1" smtClean="0"/>
              <a:t>laborieuses</a:t>
            </a:r>
            <a:r>
              <a:rPr lang="en-US" sz="1200" dirty="0" smtClean="0"/>
              <a:t> … </a:t>
            </a:r>
            <a:r>
              <a:rPr lang="en-US" sz="1200" dirty="0" err="1" smtClean="0"/>
              <a:t>elles</a:t>
            </a:r>
            <a:r>
              <a:rPr lang="en-US" sz="1200" dirty="0" smtClean="0"/>
              <a:t> </a:t>
            </a:r>
            <a:r>
              <a:rPr lang="en-US" sz="1200" dirty="0" err="1" smtClean="0"/>
              <a:t>arrivent</a:t>
            </a:r>
            <a:r>
              <a:rPr lang="en-US" sz="1200" dirty="0" smtClean="0"/>
              <a:t> </a:t>
            </a:r>
            <a:r>
              <a:rPr lang="en-US" sz="1200" dirty="0"/>
              <a:t>à</a:t>
            </a:r>
            <a:r>
              <a:rPr lang="en-US" sz="1200" dirty="0" smtClean="0"/>
              <a:t> bout de la patience du </a:t>
            </a:r>
            <a:r>
              <a:rPr lang="en-US" sz="1200" dirty="0" err="1" smtClean="0"/>
              <a:t>calculateur</a:t>
            </a:r>
            <a:r>
              <a:rPr lang="en-US" sz="1200" dirty="0" smtClean="0"/>
              <a:t> le plus </a:t>
            </a:r>
            <a:r>
              <a:rPr lang="en-US" sz="1200" dirty="0" err="1" smtClean="0"/>
              <a:t>chevronné</a:t>
            </a:r>
            <a:r>
              <a:rPr lang="en-US" sz="1200" dirty="0" smtClean="0"/>
              <a:t> … et ne </a:t>
            </a:r>
            <a:r>
              <a:rPr lang="en-US" sz="1200" dirty="0" err="1" smtClean="0"/>
              <a:t>s’appliquent</a:t>
            </a:r>
            <a:r>
              <a:rPr lang="en-US" sz="1200" dirty="0" smtClean="0"/>
              <a:t> pas du tout aux grands </a:t>
            </a:r>
            <a:r>
              <a:rPr lang="en-US" sz="1200" dirty="0" err="1" smtClean="0"/>
              <a:t>nombres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/>
              <a:t>Carl Friedrich Gauss, 1798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286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Colorons les graphes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</a:t>
            </a:r>
            <a:r>
              <a:rPr lang="en-US" dirty="0" smtClean="0"/>
              <a:t>[2ième </a:t>
            </a:r>
            <a:r>
              <a:rPr lang="en-US" dirty="0" err="1" smtClean="0"/>
              <a:t>partie</a:t>
            </a:r>
            <a:r>
              <a:rPr lang="en-US" dirty="0" smtClean="0"/>
              <a:t>] P </a:t>
            </a:r>
            <a:r>
              <a:rPr lang="en-US" dirty="0" err="1" smtClean="0"/>
              <a:t>est-il</a:t>
            </a:r>
            <a:r>
              <a:rPr lang="en-US" dirty="0" smtClean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à NP ? </a:t>
            </a:r>
            <a:r>
              <a:rPr lang="en-US" dirty="0"/>
              <a:t>-- </a:t>
            </a:r>
            <a:r>
              <a:rPr lang="en-US" dirty="0" smtClean="0"/>
              <a:t>6 </a:t>
            </a:r>
            <a:r>
              <a:rPr lang="en-US" dirty="0" err="1" smtClean="0"/>
              <a:t>mai</a:t>
            </a:r>
            <a:r>
              <a:rPr lang="en-US" dirty="0" smtClean="0"/>
              <a:t> 2021, 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396022" y="3719832"/>
            <a:ext cx="2424450" cy="364086"/>
          </a:xfrm>
        </p:spPr>
        <p:txBody>
          <a:bodyPr/>
          <a:lstStyle/>
          <a:p>
            <a:r>
              <a:rPr lang="fr-FR" dirty="0" smtClean="0"/>
              <a:t>Réduction ‘polynomiale’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3235910" y="15466"/>
            <a:ext cx="3208298" cy="30558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456442" y="771549"/>
            <a:ext cx="2679076" cy="21958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79512" y="2617830"/>
            <a:ext cx="4784595" cy="2168558"/>
          </a:xfrm>
          <a:prstGeom prst="rect">
            <a:avLst/>
          </a:prstGeom>
        </p:spPr>
      </p:pic>
      <p:sp>
        <p:nvSpPr>
          <p:cNvPr id="13" name="Espace réservé du contenu 1"/>
          <p:cNvSpPr txBox="1">
            <a:spLocks/>
          </p:cNvSpPr>
          <p:nvPr/>
        </p:nvSpPr>
        <p:spPr bwMode="gray">
          <a:xfrm>
            <a:off x="250825" y="1263522"/>
            <a:ext cx="2424450" cy="3640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Complexité : 4*4* … * 4</a:t>
            </a:r>
          </a:p>
        </p:txBody>
      </p:sp>
    </p:spTree>
    <p:extLst>
      <p:ext uri="{BB962C8B-B14F-4D97-AF65-F5344CB8AC3E}">
        <p14:creationId xmlns:p14="http://schemas.microsoft.com/office/powerpoint/2010/main" val="39754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</p:bld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BB7B86-1A6B-4396-82CD-495CB7635E87}">
  <ds:schemaRefs>
    <ds:schemaRef ds:uri="http://schemas.microsoft.com/office/2006/metadata/properties"/>
    <ds:schemaRef ds:uri="594212a7-a8eb-497d-bd6b-0e3a174923ee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3055</Words>
  <Application>Microsoft Office PowerPoint</Application>
  <PresentationFormat>Affichage à l'écran (16:9)</PresentationFormat>
  <Paragraphs>580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55</vt:i4>
      </vt:variant>
    </vt:vector>
  </HeadingPairs>
  <TitlesOfParts>
    <vt:vector size="67" baseType="lpstr">
      <vt:lpstr>Arial</vt:lpstr>
      <vt:lpstr>Arial Black</vt:lpstr>
      <vt:lpstr>Calibri</vt:lpstr>
      <vt:lpstr>Chiller</vt:lpstr>
      <vt:lpstr>MT Extra</vt:lpstr>
      <vt:lpstr>Symbol</vt:lpstr>
      <vt:lpstr>Wingdings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Faisons un achat sur internet …</vt:lpstr>
      <vt:lpstr>Complexité de l’addition … </vt:lpstr>
      <vt:lpstr>Rappels du collège : puissances et racines (les « gentils »)</vt:lpstr>
      <vt:lpstr>Rappels du lycée : exponentielles et logarithmes (les « méchants »)</vt:lpstr>
      <vt:lpstr>Revisitons l’addition</vt:lpstr>
      <vt:lpstr>Et la multiplication ?</vt:lpstr>
      <vt:lpstr>Primalité et factorisation</vt:lpstr>
      <vt:lpstr>Colorons les graphes</vt:lpstr>
      <vt:lpstr>C’est quoi un graphes ? Et quelle est sa taille ?</vt:lpstr>
      <vt:lpstr>Déconfinons !</vt:lpstr>
      <vt:lpstr>Soyons un peu logiques ! (1/2)</vt:lpstr>
      <vt:lpstr>Soyons un peu logiques ! (2/2)</vt:lpstr>
      <vt:lpstr>Super Mario Bros.</vt:lpstr>
      <vt:lpstr>Interlude : le « non-déterminisme » (1/4) : Turing (1936)</vt:lpstr>
      <vt:lpstr>Interlude : le « non-déterminisme » (1/2) : Turing (1936)</vt:lpstr>
      <vt:lpstr>Interlude : le « non-déterminisme » (2/3) : 1959 : Rabin &amp; Scott, Shepherdson</vt:lpstr>
      <vt:lpstr>Interlude : le « non-déterminisme » (2/2)</vt:lpstr>
      <vt:lpstr>Résumons : Le paysage avant le 6 mai 1971</vt:lpstr>
      <vt:lpstr>Le 4 mai 1971 à 15h (Shaker Heights [Cleveland], Ohio) : Stephen Cook</vt:lpstr>
      <vt:lpstr>Karp</vt:lpstr>
      <vt:lpstr>Karp</vt:lpstr>
      <vt:lpstr>1982 : le recuit « simulé » (« simulated » annealing)</vt:lpstr>
      <vt:lpstr>Karp</vt:lpstr>
      <vt:lpstr>Où sont les problèmes difficiles ?</vt:lpstr>
      <vt:lpstr>Les physiciens s’en mêlent</vt:lpstr>
      <vt:lpstr>bla</vt:lpstr>
      <vt:lpstr>bla</vt:lpstr>
      <vt:lpstr>bla</vt:lpstr>
      <vt:lpstr>bla</vt:lpstr>
      <vt:lpstr>bla</vt:lpstr>
      <vt:lpstr>bla</vt:lpstr>
      <vt:lpstr>Scale-free</vt:lpstr>
      <vt:lpstr>1975 : Pratt et le certificat de primalité</vt:lpstr>
      <vt:lpstr>‘Force Brute’ et ‘complexité asymptotique’</vt:lpstr>
      <vt:lpstr>‘polynomial’ vs. ‘exponentiel’ (1/3)</vt:lpstr>
      <vt:lpstr>‘polynomial’ vs. ‘exponentiel’ (2/3)</vt:lpstr>
      <vt:lpstr>‘polynomial’ vs. ‘exponentiel’ (3/3)</vt:lpstr>
      <vt:lpstr>Et le million dans tout ça ?</vt:lpstr>
      <vt:lpstr>La théorie et la pratique (ou : la science et la technique)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 on Crypto</vt:lpstr>
      <vt:lpstr>Wigderson on Crypto</vt:lpstr>
      <vt:lpstr>Wigderson on Crypto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684</cp:revision>
  <cp:lastPrinted>2021-05-03T21:22:55Z</cp:lastPrinted>
  <dcterms:created xsi:type="dcterms:W3CDTF">2013-07-26T07:27:45Z</dcterms:created>
  <dcterms:modified xsi:type="dcterms:W3CDTF">2021-05-04T10:04:11Z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